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98" r:id="rId3"/>
    <p:sldId id="278" r:id="rId4"/>
    <p:sldId id="261" r:id="rId5"/>
    <p:sldId id="2141411297" r:id="rId6"/>
    <p:sldId id="262" r:id="rId7"/>
    <p:sldId id="299" r:id="rId8"/>
    <p:sldId id="2141411283" r:id="rId9"/>
    <p:sldId id="268" r:id="rId10"/>
    <p:sldId id="2141411292" r:id="rId11"/>
    <p:sldId id="288" r:id="rId12"/>
    <p:sldId id="2141411301" r:id="rId13"/>
    <p:sldId id="2141411299" r:id="rId14"/>
    <p:sldId id="2141411300" r:id="rId15"/>
    <p:sldId id="286" r:id="rId16"/>
    <p:sldId id="293" r:id="rId17"/>
    <p:sldId id="2141411287" r:id="rId18"/>
    <p:sldId id="296" r:id="rId19"/>
    <p:sldId id="259" r:id="rId20"/>
    <p:sldId id="2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BF65"/>
    <a:srgbClr val="FFFFFF"/>
    <a:srgbClr val="F4CD6C"/>
    <a:srgbClr val="7C599C"/>
    <a:srgbClr val="E45D6E"/>
    <a:srgbClr val="2048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90805" autoAdjust="0"/>
  </p:normalViewPr>
  <p:slideViewPr>
    <p:cSldViewPr snapToGrid="0" showGuides="1">
      <p:cViewPr varScale="1">
        <p:scale>
          <a:sx n="60" d="100"/>
          <a:sy n="60" d="100"/>
        </p:scale>
        <p:origin x="594" y="60"/>
      </p:cViewPr>
      <p:guideLst>
        <p:guide orient="horz" pos="2160"/>
        <p:guide pos="3840"/>
      </p:guideLst>
    </p:cSldViewPr>
  </p:slideViewPr>
  <p:notesTextViewPr>
    <p:cViewPr>
      <p:scale>
        <a:sx n="75" d="100"/>
        <a:sy n="75" d="100"/>
      </p:scale>
      <p:origin x="0" y="0"/>
    </p:cViewPr>
  </p:notesTextViewPr>
  <p:gridSpacing cx="1800000" cy="180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04BFE-C276-42B0-85B4-7F45F09E6736}" type="datetimeFigureOut">
              <a:rPr lang="pt-BR" smtClean="0"/>
              <a:t>02/03/2022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81F4C-CD1A-40E1-8892-9EE7D8B4CF53}" type="slidenum">
              <a:rPr lang="pt-BR" smtClean="0"/>
              <a:t>‹nº›</a:t>
            </a:fld>
            <a:endParaRPr lang="pt-BR"/>
          </a:p>
        </p:txBody>
      </p:sp>
    </p:spTree>
    <p:extLst>
      <p:ext uri="{BB962C8B-B14F-4D97-AF65-F5344CB8AC3E}">
        <p14:creationId xmlns:p14="http://schemas.microsoft.com/office/powerpoint/2010/main" val="18956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xame.com/future-of-money/greenpeace-leva-crise-climatica-para-o-metaverso-em-parceria-com-jogo-gt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xame.com/noticias-sobre/amazonia/"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xame.com/esg/grandes-empresas-clamam-por-protecao-a-amazonia/" TargetMode="External"/><Relationship Id="rId5" Type="http://schemas.openxmlformats.org/officeDocument/2006/relationships/hyperlink" Target="https://exame.com/esg/10-maneiras-de-explorar-a-amazonia-sem-desmatar/" TargetMode="External"/><Relationship Id="rId4" Type="http://schemas.openxmlformats.org/officeDocument/2006/relationships/hyperlink" Target="https://exame.com/negocios/bradesco-itau-e-santander-lancam-plano-de-sustentabilidade-para-amazoni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effectLst/>
                <a:latin typeface="Calibri" panose="020F0502020204030204" pitchFamily="34" charset="0"/>
                <a:ea typeface="Calibri" panose="020F0502020204030204" pitchFamily="34" charset="0"/>
              </a:rPr>
              <a:t>Good afternoon everyone! It is a great pleasure to be here. I am Camila. I work at Grupo </a:t>
            </a:r>
            <a:r>
              <a:rPr lang="en-US" sz="3200" dirty="0" err="1">
                <a:effectLst/>
                <a:latin typeface="Calibri" panose="020F0502020204030204" pitchFamily="34" charset="0"/>
                <a:ea typeface="Calibri" panose="020F0502020204030204" pitchFamily="34" charset="0"/>
              </a:rPr>
              <a:t>Imagem</a:t>
            </a:r>
            <a:r>
              <a:rPr lang="en-US" sz="3200" dirty="0">
                <a:effectLst/>
                <a:latin typeface="Calibri" panose="020F0502020204030204" pitchFamily="34" charset="0"/>
                <a:ea typeface="Calibri" panose="020F0502020204030204" pitchFamily="34" charset="0"/>
              </a:rPr>
              <a:t> </a:t>
            </a:r>
            <a:r>
              <a:rPr lang="en-US" sz="3200" dirty="0" err="1">
                <a:effectLst/>
                <a:latin typeface="Calibri" panose="020F0502020204030204" pitchFamily="34" charset="0"/>
                <a:ea typeface="Calibri" panose="020F0502020204030204" pitchFamily="34" charset="0"/>
              </a:rPr>
              <a:t>Corporativa</a:t>
            </a:r>
            <a:r>
              <a:rPr lang="en-US" sz="3200" dirty="0">
                <a:effectLst/>
                <a:latin typeface="Calibri" panose="020F0502020204030204" pitchFamily="34" charset="0"/>
                <a:ea typeface="Calibri" panose="020F0502020204030204" pitchFamily="34" charset="0"/>
              </a:rPr>
              <a:t> in Brazil, which is one of more than 80 PR agencies part of PROI Worldwide. I am here with my colleague Rania, from </a:t>
            </a:r>
            <a:r>
              <a:rPr lang="en-US" sz="3200" dirty="0" err="1">
                <a:effectLst/>
                <a:latin typeface="Calibri" panose="020F0502020204030204" pitchFamily="34" charset="0"/>
                <a:ea typeface="Calibri" panose="020F0502020204030204" pitchFamily="34" charset="0"/>
              </a:rPr>
              <a:t>egypt</a:t>
            </a:r>
            <a:r>
              <a:rPr lang="en-US" sz="3200" dirty="0">
                <a:effectLst/>
                <a:latin typeface="Calibri" panose="020F0502020204030204" pitchFamily="34" charset="0"/>
                <a:ea typeface="Calibri" panose="020F0502020204030204" pitchFamily="34" charset="0"/>
              </a:rPr>
              <a:t>, and I am representing our ESG Group. Inspired by the many discussions we had last year, with members from different parts of the globe,  Today I am </a:t>
            </a:r>
            <a:r>
              <a:rPr lang="en-US" sz="3200" dirty="0" err="1">
                <a:effectLst/>
                <a:latin typeface="Calibri" panose="020F0502020204030204" pitchFamily="34" charset="0"/>
                <a:ea typeface="Calibri" panose="020F0502020204030204" pitchFamily="34" charset="0"/>
              </a:rPr>
              <a:t>gonna</a:t>
            </a:r>
            <a:r>
              <a:rPr lang="en-US" sz="3200" dirty="0">
                <a:effectLst/>
                <a:latin typeface="Calibri" panose="020F0502020204030204" pitchFamily="34" charset="0"/>
                <a:ea typeface="Calibri" panose="020F0502020204030204" pitchFamily="34" charset="0"/>
              </a:rPr>
              <a:t> talk about roles and responsibilities of PR agencies and communicators in the context of urgent sustainable development challenges. How are these professionals bringing together their knowledge and energy to help different stakeholders to understand the sustainability agenda and mobilize them towards action? But Before we start I would like to properly introduce you to PRIO Worldwide</a:t>
            </a:r>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a:t>
            </a:fld>
            <a:endParaRPr lang="pt-BR"/>
          </a:p>
        </p:txBody>
      </p:sp>
    </p:spTree>
    <p:extLst>
      <p:ext uri="{BB962C8B-B14F-4D97-AF65-F5344CB8AC3E}">
        <p14:creationId xmlns:p14="http://schemas.microsoft.com/office/powerpoint/2010/main" val="721599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Thinking</a:t>
            </a:r>
            <a:r>
              <a:rPr lang="pt-BR" dirty="0"/>
              <a:t> </a:t>
            </a:r>
            <a:r>
              <a:rPr lang="pt-BR" dirty="0" err="1"/>
              <a:t>of</a:t>
            </a:r>
            <a:r>
              <a:rPr lang="pt-BR" dirty="0"/>
              <a:t> </a:t>
            </a:r>
            <a:r>
              <a:rPr lang="pt-BR" dirty="0" err="1"/>
              <a:t>that</a:t>
            </a:r>
            <a:r>
              <a:rPr lang="pt-BR" dirty="0"/>
              <a:t> </a:t>
            </a:r>
            <a:r>
              <a:rPr lang="pt-BR" dirty="0" err="1"/>
              <a:t>jorney</a:t>
            </a:r>
            <a:r>
              <a:rPr lang="pt-BR" dirty="0"/>
              <a:t> </a:t>
            </a:r>
            <a:r>
              <a:rPr lang="pt-BR" dirty="0" err="1"/>
              <a:t>of</a:t>
            </a:r>
            <a:r>
              <a:rPr lang="pt-BR" dirty="0"/>
              <a:t> Building </a:t>
            </a:r>
            <a:r>
              <a:rPr lang="pt-BR" dirty="0" err="1"/>
              <a:t>the</a:t>
            </a:r>
            <a:r>
              <a:rPr lang="pt-BR" dirty="0"/>
              <a:t> bridge </a:t>
            </a:r>
            <a:r>
              <a:rPr lang="pt-BR" dirty="0" err="1"/>
              <a:t>from</a:t>
            </a:r>
            <a:r>
              <a:rPr lang="pt-BR" dirty="0"/>
              <a:t> </a:t>
            </a:r>
            <a:r>
              <a:rPr lang="pt-BR" dirty="0" err="1"/>
              <a:t>knowlege</a:t>
            </a:r>
            <a:r>
              <a:rPr lang="pt-BR" dirty="0"/>
              <a:t> </a:t>
            </a:r>
            <a:r>
              <a:rPr lang="pt-BR" dirty="0" err="1"/>
              <a:t>to</a:t>
            </a:r>
            <a:r>
              <a:rPr lang="pt-BR" dirty="0"/>
              <a:t> </a:t>
            </a:r>
            <a:r>
              <a:rPr lang="pt-BR" dirty="0" err="1"/>
              <a:t>communicate</a:t>
            </a:r>
            <a:r>
              <a:rPr lang="pt-BR" dirty="0"/>
              <a:t> , </a:t>
            </a:r>
            <a:r>
              <a:rPr lang="pt-BR" dirty="0" err="1"/>
              <a:t>the</a:t>
            </a:r>
            <a:r>
              <a:rPr lang="pt-BR" dirty="0"/>
              <a:t> </a:t>
            </a:r>
            <a:r>
              <a:rPr lang="pt-BR" dirty="0" err="1"/>
              <a:t>level</a:t>
            </a:r>
            <a:r>
              <a:rPr lang="pt-BR" dirty="0"/>
              <a:t> 1 </a:t>
            </a:r>
            <a:r>
              <a:rPr lang="pt-BR" dirty="0" err="1"/>
              <a:t>challenge</a:t>
            </a:r>
            <a:r>
              <a:rPr lang="pt-BR" dirty="0"/>
              <a:t> </a:t>
            </a:r>
            <a:r>
              <a:rPr lang="pt-BR" dirty="0" err="1"/>
              <a:t>is</a:t>
            </a:r>
            <a:r>
              <a:rPr lang="pt-BR" dirty="0"/>
              <a:t> </a:t>
            </a:r>
            <a:r>
              <a:rPr lang="pt-BR" dirty="0" err="1"/>
              <a:t>raise</a:t>
            </a:r>
            <a:r>
              <a:rPr lang="pt-BR" dirty="0"/>
              <a:t> </a:t>
            </a:r>
            <a:r>
              <a:rPr lang="pt-BR" dirty="0" err="1"/>
              <a:t>awareness</a:t>
            </a:r>
            <a:r>
              <a:rPr lang="pt-BR" dirty="0"/>
              <a:t> </a:t>
            </a:r>
            <a:r>
              <a:rPr lang="pt-BR" dirty="0" err="1"/>
              <a:t>and</a:t>
            </a:r>
            <a:r>
              <a:rPr lang="pt-BR" dirty="0"/>
              <a:t> </a:t>
            </a:r>
            <a:r>
              <a:rPr lang="pt-BR" dirty="0" err="1"/>
              <a:t>this</a:t>
            </a:r>
            <a:r>
              <a:rPr lang="pt-BR" dirty="0"/>
              <a:t> </a:t>
            </a:r>
            <a:r>
              <a:rPr lang="pt-BR" dirty="0" err="1"/>
              <a:t>is</a:t>
            </a:r>
            <a:r>
              <a:rPr lang="pt-BR" dirty="0"/>
              <a:t> </a:t>
            </a:r>
            <a:r>
              <a:rPr lang="pt-BR" dirty="0" err="1"/>
              <a:t>challenging</a:t>
            </a:r>
            <a:r>
              <a:rPr lang="pt-BR" dirty="0"/>
              <a:t> </a:t>
            </a:r>
            <a:r>
              <a:rPr lang="pt-BR" dirty="0" err="1"/>
              <a:t>because</a:t>
            </a:r>
            <a:r>
              <a:rPr lang="pt-BR" dirty="0"/>
              <a:t> </a:t>
            </a:r>
            <a:r>
              <a:rPr lang="pt-BR" dirty="0" err="1"/>
              <a:t>of</a:t>
            </a:r>
            <a:r>
              <a:rPr lang="pt-BR" dirty="0"/>
              <a:t> </a:t>
            </a:r>
            <a:r>
              <a:rPr lang="pt-BR" dirty="0" err="1"/>
              <a:t>many</a:t>
            </a:r>
            <a:r>
              <a:rPr lang="pt-BR" dirty="0"/>
              <a:t> </a:t>
            </a:r>
            <a:r>
              <a:rPr lang="pt-BR" dirty="0" err="1"/>
              <a:t>aspects</a:t>
            </a:r>
            <a:r>
              <a:rPr lang="pt-BR" dirty="0"/>
              <a:t>. Most </a:t>
            </a:r>
            <a:r>
              <a:rPr lang="pt-BR" dirty="0" err="1"/>
              <a:t>of</a:t>
            </a:r>
            <a:r>
              <a:rPr lang="pt-BR" dirty="0"/>
              <a:t> </a:t>
            </a:r>
            <a:r>
              <a:rPr lang="pt-BR" dirty="0" err="1"/>
              <a:t>scientific</a:t>
            </a:r>
            <a:r>
              <a:rPr lang="pt-BR" dirty="0"/>
              <a:t> </a:t>
            </a:r>
            <a:r>
              <a:rPr lang="pt-BR" dirty="0" err="1"/>
              <a:t>studies</a:t>
            </a:r>
            <a:r>
              <a:rPr lang="pt-BR" dirty="0"/>
              <a:t> are in </a:t>
            </a:r>
            <a:r>
              <a:rPr lang="pt-BR" dirty="0" err="1"/>
              <a:t>english</a:t>
            </a:r>
            <a:r>
              <a:rPr lang="pt-BR" dirty="0"/>
              <a:t>, </a:t>
            </a:r>
            <a:r>
              <a:rPr lang="pt-BR" dirty="0" err="1"/>
              <a:t>but</a:t>
            </a:r>
            <a:r>
              <a:rPr lang="pt-BR" dirty="0"/>
              <a:t> </a:t>
            </a:r>
            <a:r>
              <a:rPr lang="pt-BR" dirty="0" err="1"/>
              <a:t>most</a:t>
            </a:r>
            <a:r>
              <a:rPr lang="pt-BR" dirty="0"/>
              <a:t> </a:t>
            </a:r>
            <a:r>
              <a:rPr lang="pt-BR" dirty="0" err="1"/>
              <a:t>of</a:t>
            </a:r>
            <a:r>
              <a:rPr lang="pt-BR" dirty="0"/>
              <a:t> </a:t>
            </a:r>
            <a:r>
              <a:rPr lang="pt-BR" dirty="0" err="1"/>
              <a:t>population</a:t>
            </a:r>
            <a:r>
              <a:rPr lang="pt-BR" dirty="0"/>
              <a:t> do </a:t>
            </a:r>
            <a:r>
              <a:rPr lang="pt-BR" dirty="0" err="1"/>
              <a:t>not</a:t>
            </a:r>
            <a:r>
              <a:rPr lang="pt-BR" dirty="0"/>
              <a:t> </a:t>
            </a:r>
            <a:r>
              <a:rPr lang="pt-BR" dirty="0" err="1"/>
              <a:t>speak</a:t>
            </a:r>
            <a:r>
              <a:rPr lang="pt-BR" dirty="0"/>
              <a:t> </a:t>
            </a:r>
            <a:r>
              <a:rPr lang="pt-BR" dirty="0" err="1"/>
              <a:t>english</a:t>
            </a:r>
            <a:r>
              <a:rPr lang="pt-BR" dirty="0"/>
              <a:t>. </a:t>
            </a:r>
            <a:r>
              <a:rPr lang="pt-BR" dirty="0" err="1"/>
              <a:t>Another</a:t>
            </a:r>
            <a:r>
              <a:rPr lang="pt-BR" dirty="0"/>
              <a:t> </a:t>
            </a:r>
            <a:r>
              <a:rPr lang="pt-BR" dirty="0" err="1"/>
              <a:t>challenge</a:t>
            </a:r>
            <a:r>
              <a:rPr lang="pt-BR" dirty="0"/>
              <a:t> relates </a:t>
            </a:r>
            <a:r>
              <a:rPr lang="pt-BR" dirty="0" err="1"/>
              <a:t>to</a:t>
            </a:r>
            <a:r>
              <a:rPr lang="pt-BR" dirty="0"/>
              <a:t> </a:t>
            </a:r>
            <a:r>
              <a:rPr lang="pt-BR" dirty="0" err="1"/>
              <a:t>tThe</a:t>
            </a:r>
            <a:r>
              <a:rPr lang="pt-BR" dirty="0"/>
              <a:t> </a:t>
            </a:r>
            <a:r>
              <a:rPr lang="pt-BR" dirty="0" err="1"/>
              <a:t>perception</a:t>
            </a:r>
            <a:r>
              <a:rPr lang="pt-BR" dirty="0"/>
              <a:t> </a:t>
            </a:r>
            <a:r>
              <a:rPr lang="pt-BR" dirty="0" err="1"/>
              <a:t>of</a:t>
            </a:r>
            <a:r>
              <a:rPr lang="pt-BR" dirty="0"/>
              <a:t> </a:t>
            </a:r>
            <a:r>
              <a:rPr lang="pt-BR" dirty="0" err="1"/>
              <a:t>the</a:t>
            </a:r>
            <a:r>
              <a:rPr lang="pt-BR" dirty="0"/>
              <a:t> </a:t>
            </a:r>
            <a:r>
              <a:rPr lang="pt-BR" dirty="0" err="1"/>
              <a:t>problems</a:t>
            </a:r>
            <a:r>
              <a:rPr lang="pt-BR" dirty="0"/>
              <a:t> </a:t>
            </a:r>
            <a:r>
              <a:rPr lang="pt-BR" dirty="0" err="1"/>
              <a:t>affect</a:t>
            </a:r>
            <a:r>
              <a:rPr lang="pt-BR" dirty="0"/>
              <a:t> </a:t>
            </a:r>
            <a:r>
              <a:rPr lang="pt-BR" dirty="0" err="1"/>
              <a:t>people</a:t>
            </a:r>
            <a:r>
              <a:rPr lang="pt-BR" dirty="0"/>
              <a:t> </a:t>
            </a:r>
            <a:r>
              <a:rPr lang="pt-BR" dirty="0" err="1"/>
              <a:t>differetly</a:t>
            </a:r>
            <a:r>
              <a:rPr lang="pt-BR" dirty="0"/>
              <a:t> </a:t>
            </a:r>
            <a:r>
              <a:rPr lang="pt-BR" dirty="0" err="1"/>
              <a:t>and</a:t>
            </a:r>
            <a:r>
              <a:rPr lang="pt-BR" dirty="0"/>
              <a:t> </a:t>
            </a:r>
            <a:r>
              <a:rPr lang="pt-BR" dirty="0" err="1"/>
              <a:t>this</a:t>
            </a:r>
            <a:r>
              <a:rPr lang="pt-BR" dirty="0"/>
              <a:t> </a:t>
            </a:r>
            <a:r>
              <a:rPr lang="pt-BR" dirty="0" err="1"/>
              <a:t>influences</a:t>
            </a:r>
            <a:r>
              <a:rPr lang="pt-BR" dirty="0"/>
              <a:t> </a:t>
            </a:r>
            <a:r>
              <a:rPr lang="pt-BR" dirty="0" err="1"/>
              <a:t>their</a:t>
            </a:r>
            <a:r>
              <a:rPr lang="pt-BR" dirty="0"/>
              <a:t> </a:t>
            </a:r>
            <a:r>
              <a:rPr lang="pt-BR" dirty="0" err="1"/>
              <a:t>willingness</a:t>
            </a:r>
            <a:r>
              <a:rPr lang="pt-BR" dirty="0"/>
              <a:t> </a:t>
            </a:r>
            <a:r>
              <a:rPr lang="pt-BR" dirty="0" err="1"/>
              <a:t>to</a:t>
            </a:r>
            <a:r>
              <a:rPr lang="pt-BR" dirty="0"/>
              <a:t> </a:t>
            </a:r>
            <a:r>
              <a:rPr lang="pt-BR" dirty="0" err="1"/>
              <a:t>change</a:t>
            </a:r>
            <a:r>
              <a:rPr lang="pt-BR" dirty="0"/>
              <a:t>. </a:t>
            </a:r>
            <a:r>
              <a:rPr lang="pt-BR" dirty="0" err="1"/>
              <a:t>Besides</a:t>
            </a:r>
            <a:r>
              <a:rPr lang="pt-BR" dirty="0"/>
              <a:t> </a:t>
            </a:r>
            <a:r>
              <a:rPr lang="pt-BR" dirty="0" err="1"/>
              <a:t>that</a:t>
            </a:r>
            <a:r>
              <a:rPr lang="pt-BR" dirty="0"/>
              <a:t> </a:t>
            </a:r>
            <a:r>
              <a:rPr lang="pt-BR" dirty="0" err="1"/>
              <a:t>different</a:t>
            </a:r>
            <a:r>
              <a:rPr lang="pt-BR" dirty="0"/>
              <a:t> </a:t>
            </a:r>
            <a:r>
              <a:rPr lang="pt-BR" dirty="0" err="1"/>
              <a:t>generations</a:t>
            </a:r>
            <a:r>
              <a:rPr lang="pt-BR" dirty="0"/>
              <a:t> </a:t>
            </a:r>
            <a:r>
              <a:rPr lang="pt-BR" dirty="0" err="1"/>
              <a:t>access</a:t>
            </a:r>
            <a:r>
              <a:rPr lang="pt-BR" dirty="0"/>
              <a:t> </a:t>
            </a:r>
            <a:r>
              <a:rPr lang="pt-BR" dirty="0" err="1"/>
              <a:t>and</a:t>
            </a:r>
            <a:r>
              <a:rPr lang="pt-BR" dirty="0"/>
              <a:t> </a:t>
            </a:r>
            <a:r>
              <a:rPr lang="pt-BR" dirty="0" err="1"/>
              <a:t>absorb</a:t>
            </a:r>
            <a:r>
              <a:rPr lang="pt-BR" dirty="0"/>
              <a:t> </a:t>
            </a:r>
            <a:r>
              <a:rPr lang="pt-BR" dirty="0" err="1"/>
              <a:t>information</a:t>
            </a:r>
            <a:r>
              <a:rPr lang="pt-BR" dirty="0"/>
              <a:t> in </a:t>
            </a:r>
            <a:r>
              <a:rPr lang="pt-BR" dirty="0" err="1"/>
              <a:t>very</a:t>
            </a:r>
            <a:r>
              <a:rPr lang="pt-BR" dirty="0"/>
              <a:t> diferente </a:t>
            </a:r>
            <a:r>
              <a:rPr lang="pt-BR" dirty="0" err="1"/>
              <a:t>ways</a:t>
            </a:r>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a:t>
            </a:r>
            <a:r>
              <a:rPr lang="pt-BR" dirty="0" err="1"/>
              <a:t>very</a:t>
            </a:r>
            <a:r>
              <a:rPr lang="pt-BR" dirty="0"/>
              <a:t> </a:t>
            </a:r>
            <a:r>
              <a:rPr lang="pt-BR" dirty="0" err="1"/>
              <a:t>good</a:t>
            </a:r>
            <a:r>
              <a:rPr lang="pt-BR" dirty="0"/>
              <a:t> </a:t>
            </a:r>
            <a:r>
              <a:rPr lang="pt-BR" dirty="0" err="1"/>
              <a:t>example</a:t>
            </a:r>
            <a:r>
              <a:rPr lang="pt-BR" dirty="0"/>
              <a:t> </a:t>
            </a:r>
            <a:r>
              <a:rPr lang="pt-BR" dirty="0" err="1"/>
              <a:t>of</a:t>
            </a:r>
            <a:r>
              <a:rPr lang="pt-BR" dirty="0"/>
              <a:t> </a:t>
            </a:r>
            <a:r>
              <a:rPr lang="pt-BR" dirty="0" err="1"/>
              <a:t>how</a:t>
            </a:r>
            <a:r>
              <a:rPr lang="pt-BR" dirty="0"/>
              <a:t> </a:t>
            </a:r>
            <a:r>
              <a:rPr lang="pt-BR" dirty="0" err="1"/>
              <a:t>to</a:t>
            </a:r>
            <a:r>
              <a:rPr lang="pt-BR" dirty="0"/>
              <a:t> </a:t>
            </a:r>
            <a:r>
              <a:rPr lang="pt-BR" dirty="0" err="1"/>
              <a:t>raise</a:t>
            </a:r>
            <a:r>
              <a:rPr lang="pt-BR" dirty="0"/>
              <a:t> </a:t>
            </a:r>
            <a:r>
              <a:rPr lang="pt-BR" dirty="0" err="1"/>
              <a:t>awarenss</a:t>
            </a:r>
            <a:r>
              <a:rPr lang="pt-BR" dirty="0"/>
              <a:t> </a:t>
            </a:r>
            <a:r>
              <a:rPr lang="pt-BR" dirty="0" err="1"/>
              <a:t>combining</a:t>
            </a:r>
            <a:r>
              <a:rPr lang="pt-BR" dirty="0"/>
              <a:t> </a:t>
            </a:r>
            <a:r>
              <a:rPr lang="pt-BR" dirty="0" err="1"/>
              <a:t>technology</a:t>
            </a:r>
            <a:r>
              <a:rPr lang="pt-BR" dirty="0"/>
              <a:t> </a:t>
            </a:r>
            <a:r>
              <a:rPr lang="pt-BR" dirty="0" err="1"/>
              <a:t>and</a:t>
            </a:r>
            <a:r>
              <a:rPr lang="pt-BR" dirty="0"/>
              <a:t> </a:t>
            </a:r>
            <a:r>
              <a:rPr lang="pt-BR" dirty="0" err="1"/>
              <a:t>modern</a:t>
            </a:r>
            <a:r>
              <a:rPr lang="pt-BR" dirty="0"/>
              <a:t> </a:t>
            </a:r>
            <a:r>
              <a:rPr lang="pt-BR" dirty="0" err="1"/>
              <a:t>language</a:t>
            </a:r>
            <a:r>
              <a:rPr lang="pt-BR" dirty="0"/>
              <a:t> </a:t>
            </a:r>
            <a:r>
              <a:rPr lang="pt-BR" dirty="0" err="1"/>
              <a:t>to</a:t>
            </a:r>
            <a:r>
              <a:rPr lang="pt-BR" dirty="0"/>
              <a:t> </a:t>
            </a:r>
            <a:r>
              <a:rPr lang="pt-BR" dirty="0" err="1"/>
              <a:t>reach</a:t>
            </a:r>
            <a:r>
              <a:rPr lang="pt-BR" dirty="0"/>
              <a:t> na </a:t>
            </a:r>
            <a:r>
              <a:rPr lang="pt-BR" dirty="0" err="1"/>
              <a:t>specific</a:t>
            </a:r>
            <a:r>
              <a:rPr lang="pt-BR" dirty="0"/>
              <a:t> </a:t>
            </a:r>
            <a:r>
              <a:rPr lang="pt-BR" dirty="0" err="1"/>
              <a:t>audience</a:t>
            </a:r>
            <a:r>
              <a:rPr lang="pt-BR" dirty="0"/>
              <a:t> </a:t>
            </a:r>
            <a:r>
              <a:rPr lang="pt-BR" dirty="0" err="1"/>
              <a:t>is</a:t>
            </a:r>
            <a:r>
              <a:rPr lang="pt-BR" dirty="0"/>
              <a:t> </a:t>
            </a:r>
            <a:r>
              <a:rPr lang="pt-BR" dirty="0" err="1"/>
              <a:t>the</a:t>
            </a:r>
            <a:r>
              <a:rPr lang="pt-BR" dirty="0"/>
              <a:t> case </a:t>
            </a:r>
            <a:r>
              <a:rPr lang="pt-BR" dirty="0" err="1"/>
              <a:t>of</a:t>
            </a:r>
            <a:r>
              <a:rPr lang="pt-BR" dirty="0"/>
              <a:t> Greenpeace </a:t>
            </a:r>
            <a:r>
              <a:rPr lang="pt-BR" dirty="0" err="1"/>
              <a:t>and</a:t>
            </a:r>
            <a:r>
              <a:rPr lang="pt-BR" dirty="0"/>
              <a:t> GTA. Greenpeace </a:t>
            </a:r>
            <a:r>
              <a:rPr lang="pt-BR" dirty="0" err="1"/>
              <a:t>has</a:t>
            </a:r>
            <a:r>
              <a:rPr lang="pt-BR" dirty="0"/>
              <a:t> </a:t>
            </a:r>
            <a:r>
              <a:rPr lang="pt-BR" dirty="0" err="1"/>
              <a:t>recently</a:t>
            </a:r>
            <a:r>
              <a:rPr lang="pt-BR" dirty="0"/>
              <a:t> </a:t>
            </a:r>
            <a:r>
              <a:rPr lang="pt-BR" dirty="0" err="1"/>
              <a:t>announced</a:t>
            </a:r>
            <a:r>
              <a:rPr lang="pt-BR" dirty="0"/>
              <a:t> </a:t>
            </a:r>
            <a:r>
              <a:rPr lang="pt-BR" dirty="0" err="1"/>
              <a:t>this</a:t>
            </a:r>
            <a:r>
              <a:rPr lang="pt-BR" dirty="0"/>
              <a:t> </a:t>
            </a:r>
            <a:r>
              <a:rPr lang="pt-BR" dirty="0" err="1"/>
              <a:t>campaign</a:t>
            </a:r>
            <a:r>
              <a:rPr lang="pt-BR" dirty="0"/>
              <a:t> </a:t>
            </a:r>
            <a:r>
              <a:rPr lang="pt-BR" dirty="0" err="1"/>
              <a:t>to</a:t>
            </a:r>
            <a:r>
              <a:rPr lang="pt-BR" dirty="0"/>
              <a:t> </a:t>
            </a:r>
            <a:r>
              <a:rPr lang="pt-BR" dirty="0" err="1"/>
              <a:t>raise</a:t>
            </a:r>
            <a:r>
              <a:rPr lang="pt-BR" dirty="0"/>
              <a:t> </a:t>
            </a:r>
            <a:r>
              <a:rPr lang="pt-BR" dirty="0" err="1"/>
              <a:t>awareness</a:t>
            </a:r>
            <a:r>
              <a:rPr lang="pt-BR" dirty="0"/>
              <a:t> </a:t>
            </a:r>
            <a:r>
              <a:rPr lang="pt-BR" dirty="0" err="1"/>
              <a:t>around</a:t>
            </a:r>
            <a:r>
              <a:rPr lang="pt-BR" dirty="0"/>
              <a:t> </a:t>
            </a:r>
            <a:r>
              <a:rPr lang="pt-BR" dirty="0" err="1"/>
              <a:t>climate</a:t>
            </a:r>
            <a:r>
              <a:rPr lang="pt-BR" dirty="0"/>
              <a:t> </a:t>
            </a:r>
            <a:r>
              <a:rPr lang="pt-BR" dirty="0" err="1"/>
              <a:t>change</a:t>
            </a:r>
            <a:r>
              <a:rPr lang="pt-BR" dirty="0"/>
              <a:t>. </a:t>
            </a:r>
            <a:r>
              <a:rPr lang="pt-PT" sz="1800" dirty="0">
                <a:effectLst/>
                <a:latin typeface="Segoe UI" panose="020B0502040204020203" pitchFamily="34" charset="0"/>
                <a:ea typeface="Noto Sans" panose="020B0502040504020204" pitchFamily="34" charset="0"/>
              </a:rPr>
              <a:t>Greenpeace. Following the metaverse trends, and in partnership with this famopus videogame, GTA, they created a server that uses de map on the videogame, but affected by catastrophic events related to the climate crisis. </a:t>
            </a:r>
            <a:r>
              <a:rPr lang="pt-PT" sz="1800" u="sng" dirty="0">
                <a:solidFill>
                  <a:srgbClr val="0000FF"/>
                </a:solidFill>
                <a:effectLst/>
                <a:latin typeface="Segoe UI" panose="020B0502040204020203" pitchFamily="34" charset="0"/>
                <a:ea typeface="Noto Sans" panose="020B0502040504020204" pitchFamily="34" charset="0"/>
                <a:hlinkClick r:id="rId3"/>
              </a:rPr>
              <a:t>https://exame.com/future-of-money/greenpeace-leva-crise-climatica-para-o-metaverso-em-parceria-com-jogo-gta/</a:t>
            </a:r>
            <a:endParaRPr lang="pt-PT" sz="1800" u="sng" dirty="0">
              <a:solidFill>
                <a:srgbClr val="0000FF"/>
              </a:solidFill>
              <a:effectLst/>
              <a:latin typeface="Segoe UI" panose="020B0502040204020203" pitchFamily="34" charset="0"/>
              <a:ea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800" u="sng" dirty="0">
              <a:solidFill>
                <a:srgbClr val="0000FF"/>
              </a:solidFill>
              <a:effectLst/>
              <a:latin typeface="Segoe UI" panose="020B0502040204020203" pitchFamily="34" charset="0"/>
              <a:ea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alibri" panose="020F0502020204030204" pitchFamily="34" charset="0"/>
                <a:ea typeface="Calibri" panose="020F0502020204030204" pitchFamily="34" charset="0"/>
              </a:rPr>
              <a:t>https://www.reptrak.com/blog/capturing-stakeholder-attention-through-esg-communication-data-science/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10</a:t>
            </a:fld>
            <a:endParaRPr lang="pt-BR"/>
          </a:p>
        </p:txBody>
      </p:sp>
    </p:spTree>
    <p:extLst>
      <p:ext uri="{BB962C8B-B14F-4D97-AF65-F5344CB8AC3E}">
        <p14:creationId xmlns:p14="http://schemas.microsoft.com/office/powerpoint/2010/main" val="678344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7C599C"/>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C599C"/>
                </a:solidFill>
                <a:latin typeface="Century Gothic" panose="020B0502020202020204" pitchFamily="34" charset="0"/>
              </a:rPr>
              <a:t>As I said, for the communication to reach effectively the different audience there must be a good strategy but before that the sustainability agenda must be clear for the organization. As Larry fink also mentioned on his </a:t>
            </a:r>
            <a:r>
              <a:rPr lang="en-GB" sz="1200" b="1" dirty="0" err="1">
                <a:solidFill>
                  <a:srgbClr val="7C599C"/>
                </a:solidFill>
                <a:latin typeface="Century Gothic" panose="020B0502020202020204" pitchFamily="34" charset="0"/>
              </a:rPr>
              <a:t>newst</a:t>
            </a:r>
            <a:r>
              <a:rPr lang="en-GB" sz="1200" b="1" dirty="0">
                <a:solidFill>
                  <a:srgbClr val="7C599C"/>
                </a:solidFill>
                <a:latin typeface="Century Gothic" panose="020B0502020202020204" pitchFamily="34" charset="0"/>
              </a:rPr>
              <a:t> letter, there must be a strong voice communicating a strong purpose, a coherent strategy and a long term view. So many companies nowadays still don’t know their real impacts (environmental, social, economic) and also don’t know how they create shared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7C599C"/>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7C599C"/>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7C599C"/>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7C599C"/>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C599C"/>
                </a:solidFill>
                <a:latin typeface="Century Gothic" panose="020B0502020202020204" pitchFamily="34" charset="0"/>
              </a:rPr>
              <a:t>Need to define strategies to communicate with different audiences making sure all stakeholders understand the message. It might sound basic to have a strategy, but many companies struggle to build on this strategy, show how the business is understanding its impacts and opportunities to create </a:t>
            </a:r>
            <a:r>
              <a:rPr lang="en-GB" sz="1200" b="1" dirty="0" err="1">
                <a:solidFill>
                  <a:srgbClr val="7C599C"/>
                </a:solidFill>
                <a:latin typeface="Century Gothic" panose="020B0502020202020204" pitchFamily="34" charset="0"/>
              </a:rPr>
              <a:t>sshared</a:t>
            </a:r>
            <a:r>
              <a:rPr lang="en-GB" sz="1200" b="1" dirty="0">
                <a:solidFill>
                  <a:srgbClr val="7C599C"/>
                </a:solidFill>
                <a:latin typeface="Century Gothic" panose="020B0502020202020204" pitchFamily="34" charset="0"/>
              </a:rPr>
              <a:t> value, and going further, how the company plans to do that, what are the goals, what are the priorities? </a:t>
            </a:r>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11</a:t>
            </a:fld>
            <a:endParaRPr lang="pt-BR"/>
          </a:p>
        </p:txBody>
      </p:sp>
    </p:spTree>
    <p:extLst>
      <p:ext uri="{BB962C8B-B14F-4D97-AF65-F5344CB8AC3E}">
        <p14:creationId xmlns:p14="http://schemas.microsoft.com/office/powerpoint/2010/main" val="385681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C599C"/>
                </a:solidFill>
                <a:latin typeface="Century Gothic" panose="020B0502020202020204" pitchFamily="34" charset="0"/>
              </a:rPr>
              <a:t>Example on clear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C599C"/>
                </a:solidFill>
                <a:latin typeface="Century Gothic" panose="020B0502020202020204" pitchFamily="34" charset="0"/>
              </a:rPr>
              <a:t>https://www.santander.com/content/dam/santander-com/en/documentos/esg-presentation/2022/do-esg-presentacion-1h-22-en.pdf</a:t>
            </a:r>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12</a:t>
            </a:fld>
            <a:endParaRPr lang="pt-BR"/>
          </a:p>
        </p:txBody>
      </p:sp>
    </p:spTree>
    <p:extLst>
      <p:ext uri="{BB962C8B-B14F-4D97-AF65-F5344CB8AC3E}">
        <p14:creationId xmlns:p14="http://schemas.microsoft.com/office/powerpoint/2010/main" val="2565212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another</a:t>
            </a:r>
            <a:r>
              <a:rPr lang="pt-BR" dirty="0"/>
              <a:t> </a:t>
            </a:r>
            <a:r>
              <a:rPr lang="pt-BR" dirty="0" err="1"/>
              <a:t>chart</a:t>
            </a:r>
            <a:r>
              <a:rPr lang="pt-BR" dirty="0"/>
              <a:t> </a:t>
            </a:r>
            <a:r>
              <a:rPr lang="pt-BR" dirty="0" err="1"/>
              <a:t>here</a:t>
            </a:r>
            <a:r>
              <a:rPr lang="pt-BR" dirty="0"/>
              <a:t> </a:t>
            </a:r>
            <a:r>
              <a:rPr lang="pt-BR" dirty="0" err="1"/>
              <a:t>showing</a:t>
            </a:r>
            <a:r>
              <a:rPr lang="pt-BR" dirty="0"/>
              <a:t> a tool </a:t>
            </a:r>
            <a:r>
              <a:rPr lang="pt-BR" dirty="0" err="1"/>
              <a:t>to</a:t>
            </a:r>
            <a:r>
              <a:rPr lang="pt-BR" dirty="0"/>
              <a:t> </a:t>
            </a:r>
            <a:r>
              <a:rPr lang="pt-BR" dirty="0" err="1"/>
              <a:t>comunicate</a:t>
            </a:r>
            <a:r>
              <a:rPr lang="pt-BR" dirty="0"/>
              <a:t> </a:t>
            </a:r>
            <a:r>
              <a:rPr lang="pt-BR" dirty="0" err="1"/>
              <a:t>shared</a:t>
            </a:r>
            <a:r>
              <a:rPr lang="pt-BR" dirty="0"/>
              <a:t> </a:t>
            </a:r>
            <a:r>
              <a:rPr lang="pt-BR" dirty="0" err="1"/>
              <a:t>value</a:t>
            </a:r>
            <a:r>
              <a:rPr lang="pt-BR" dirty="0"/>
              <a:t>. </a:t>
            </a:r>
            <a:r>
              <a:rPr lang="pt-BR" dirty="0" err="1"/>
              <a:t>To</a:t>
            </a:r>
            <a:r>
              <a:rPr lang="pt-BR" dirty="0"/>
              <a:t> define </a:t>
            </a:r>
            <a:r>
              <a:rPr lang="pt-BR" dirty="0" err="1"/>
              <a:t>and</a:t>
            </a:r>
            <a:r>
              <a:rPr lang="pt-BR" dirty="0"/>
              <a:t> </a:t>
            </a:r>
            <a:r>
              <a:rPr lang="pt-BR" dirty="0" err="1"/>
              <a:t>comunicate</a:t>
            </a:r>
            <a:r>
              <a:rPr lang="pt-BR" dirty="0"/>
              <a:t> </a:t>
            </a:r>
            <a:r>
              <a:rPr lang="pt-BR" dirty="0" err="1"/>
              <a:t>all</a:t>
            </a:r>
            <a:r>
              <a:rPr lang="pt-BR" dirty="0"/>
              <a:t> </a:t>
            </a:r>
            <a:r>
              <a:rPr lang="pt-BR" dirty="0" err="1"/>
              <a:t>those</a:t>
            </a:r>
            <a:r>
              <a:rPr lang="pt-BR" dirty="0"/>
              <a:t> </a:t>
            </a:r>
            <a:r>
              <a:rPr lang="pt-BR" dirty="0" err="1"/>
              <a:t>key</a:t>
            </a:r>
            <a:r>
              <a:rPr lang="pt-BR" dirty="0"/>
              <a:t> </a:t>
            </a:r>
            <a:r>
              <a:rPr lang="pt-BR" dirty="0" err="1"/>
              <a:t>aspects</a:t>
            </a:r>
            <a:r>
              <a:rPr lang="pt-BR" dirty="0"/>
              <a:t> </a:t>
            </a:r>
            <a:r>
              <a:rPr lang="pt-BR" dirty="0" err="1"/>
              <a:t>there</a:t>
            </a:r>
            <a:r>
              <a:rPr lang="pt-BR" dirty="0"/>
              <a:t> are </a:t>
            </a:r>
            <a:r>
              <a:rPr lang="pt-BR" dirty="0" err="1"/>
              <a:t>diferent</a:t>
            </a:r>
            <a:r>
              <a:rPr lang="pt-BR" dirty="0"/>
              <a:t> </a:t>
            </a:r>
            <a:r>
              <a:rPr lang="pt-BR" dirty="0" err="1"/>
              <a:t>methodologies</a:t>
            </a:r>
            <a:r>
              <a:rPr lang="pt-BR" dirty="0"/>
              <a:t>. </a:t>
            </a:r>
            <a:r>
              <a:rPr lang="pt-BR" dirty="0" err="1"/>
              <a:t>But</a:t>
            </a:r>
            <a:r>
              <a:rPr lang="pt-BR" dirty="0"/>
              <a:t> </a:t>
            </a:r>
            <a:r>
              <a:rPr lang="pt-BR" dirty="0" err="1"/>
              <a:t>there</a:t>
            </a:r>
            <a:r>
              <a:rPr lang="pt-BR" dirty="0"/>
              <a:t> </a:t>
            </a:r>
            <a:r>
              <a:rPr lang="pt-BR" dirty="0" err="1"/>
              <a:t>is</a:t>
            </a:r>
            <a:r>
              <a:rPr lang="pt-BR" dirty="0"/>
              <a:t> </a:t>
            </a:r>
            <a:r>
              <a:rPr lang="pt-BR" dirty="0" err="1"/>
              <a:t>one</a:t>
            </a:r>
            <a:r>
              <a:rPr lang="pt-BR" dirty="0"/>
              <a:t> tool </a:t>
            </a:r>
            <a:r>
              <a:rPr lang="pt-BR" dirty="0" err="1"/>
              <a:t>that</a:t>
            </a:r>
            <a:r>
              <a:rPr lang="pt-BR" dirty="0"/>
              <a:t> </a:t>
            </a:r>
            <a:r>
              <a:rPr lang="pt-BR" dirty="0" err="1"/>
              <a:t>is</a:t>
            </a:r>
            <a:r>
              <a:rPr lang="pt-BR" dirty="0"/>
              <a:t> </a:t>
            </a:r>
            <a:r>
              <a:rPr lang="pt-BR" dirty="0" err="1"/>
              <a:t>very</a:t>
            </a:r>
            <a:r>
              <a:rPr lang="pt-BR" dirty="0"/>
              <a:t> </a:t>
            </a:r>
            <a:r>
              <a:rPr lang="pt-BR" dirty="0" err="1"/>
              <a:t>helpful</a:t>
            </a:r>
            <a:r>
              <a:rPr lang="pt-BR" dirty="0"/>
              <a:t> for </a:t>
            </a:r>
            <a:r>
              <a:rPr lang="pt-BR" dirty="0" err="1"/>
              <a:t>organizations</a:t>
            </a:r>
            <a:r>
              <a:rPr lang="pt-BR" dirty="0"/>
              <a:t> </a:t>
            </a:r>
            <a:r>
              <a:rPr lang="pt-BR" dirty="0" err="1"/>
              <a:t>to</a:t>
            </a:r>
            <a:r>
              <a:rPr lang="pt-BR" dirty="0"/>
              <a:t> start </a:t>
            </a:r>
            <a:r>
              <a:rPr lang="pt-BR" dirty="0" err="1"/>
              <a:t>changing</a:t>
            </a:r>
            <a:r>
              <a:rPr lang="pt-BR" dirty="0"/>
              <a:t> </a:t>
            </a:r>
            <a:r>
              <a:rPr lang="pt-BR" dirty="0" err="1"/>
              <a:t>this</a:t>
            </a:r>
            <a:r>
              <a:rPr lang="pt-BR" dirty="0"/>
              <a:t> </a:t>
            </a:r>
            <a:r>
              <a:rPr lang="pt-BR" dirty="0" err="1"/>
              <a:t>mindset</a:t>
            </a:r>
            <a:r>
              <a:rPr lang="pt-BR" dirty="0"/>
              <a:t> </a:t>
            </a:r>
            <a:r>
              <a:rPr lang="pt-BR" dirty="0" err="1"/>
              <a:t>and</a:t>
            </a:r>
            <a:r>
              <a:rPr lang="pt-BR" dirty="0"/>
              <a:t> </a:t>
            </a:r>
            <a:r>
              <a:rPr lang="pt-BR" dirty="0" err="1"/>
              <a:t>understanding</a:t>
            </a:r>
            <a:r>
              <a:rPr lang="pt-BR" dirty="0"/>
              <a:t> </a:t>
            </a:r>
            <a:r>
              <a:rPr lang="pt-BR" dirty="0" err="1"/>
              <a:t>how</a:t>
            </a:r>
            <a:r>
              <a:rPr lang="pt-BR" dirty="0"/>
              <a:t> They use </a:t>
            </a:r>
            <a:r>
              <a:rPr lang="pt-BR" dirty="0" err="1"/>
              <a:t>their</a:t>
            </a:r>
            <a:r>
              <a:rPr lang="pt-BR" dirty="0"/>
              <a:t> </a:t>
            </a:r>
            <a:r>
              <a:rPr lang="pt-BR" dirty="0" err="1"/>
              <a:t>resources</a:t>
            </a:r>
            <a:r>
              <a:rPr lang="pt-BR" dirty="0"/>
              <a:t>, </a:t>
            </a:r>
            <a:r>
              <a:rPr lang="pt-BR" dirty="0" err="1"/>
              <a:t>how</a:t>
            </a:r>
            <a:r>
              <a:rPr lang="pt-BR" dirty="0"/>
              <a:t> They </a:t>
            </a:r>
            <a:r>
              <a:rPr lang="pt-BR" dirty="0" err="1"/>
              <a:t>operate</a:t>
            </a:r>
            <a:r>
              <a:rPr lang="pt-BR" dirty="0"/>
              <a:t>, </a:t>
            </a:r>
            <a:r>
              <a:rPr lang="pt-BR" dirty="0" err="1"/>
              <a:t>their</a:t>
            </a:r>
            <a:r>
              <a:rPr lang="pt-BR" dirty="0"/>
              <a:t> </a:t>
            </a:r>
            <a:r>
              <a:rPr lang="pt-BR" dirty="0" err="1"/>
              <a:t>impacts</a:t>
            </a:r>
            <a:r>
              <a:rPr lang="pt-BR" dirty="0"/>
              <a:t> </a:t>
            </a:r>
            <a:r>
              <a:rPr lang="pt-BR" dirty="0" err="1"/>
              <a:t>and</a:t>
            </a:r>
            <a:r>
              <a:rPr lang="pt-BR" dirty="0"/>
              <a:t> </a:t>
            </a:r>
            <a:r>
              <a:rPr lang="pt-BR" dirty="0" err="1"/>
              <a:t>how</a:t>
            </a:r>
            <a:r>
              <a:rPr lang="pt-BR" dirty="0"/>
              <a:t> They </a:t>
            </a:r>
            <a:r>
              <a:rPr lang="pt-BR" dirty="0" err="1"/>
              <a:t>create</a:t>
            </a:r>
            <a:r>
              <a:rPr lang="pt-BR" dirty="0"/>
              <a:t> </a:t>
            </a:r>
            <a:r>
              <a:rPr lang="pt-BR" dirty="0" err="1"/>
              <a:t>shared</a:t>
            </a:r>
            <a:r>
              <a:rPr lang="pt-BR" dirty="0"/>
              <a:t> vale. </a:t>
            </a:r>
            <a:r>
              <a:rPr lang="pt-BR" dirty="0" err="1"/>
              <a:t>This</a:t>
            </a:r>
            <a:r>
              <a:rPr lang="pt-BR" dirty="0"/>
              <a:t> tool comes </a:t>
            </a:r>
            <a:r>
              <a:rPr lang="pt-BR" dirty="0" err="1"/>
              <a:t>from</a:t>
            </a:r>
            <a:r>
              <a:rPr lang="pt-BR" dirty="0"/>
              <a:t> </a:t>
            </a:r>
            <a:r>
              <a:rPr lang="pt-BR" dirty="0" err="1"/>
              <a:t>the</a:t>
            </a:r>
            <a:r>
              <a:rPr lang="pt-BR" dirty="0"/>
              <a:t> </a:t>
            </a:r>
            <a:r>
              <a:rPr lang="pt-BR" dirty="0" err="1"/>
              <a:t>integrated</a:t>
            </a:r>
            <a:r>
              <a:rPr lang="pt-BR" dirty="0"/>
              <a:t> </a:t>
            </a:r>
            <a:r>
              <a:rPr lang="pt-BR" dirty="0" err="1"/>
              <a:t>reporting</a:t>
            </a:r>
            <a:r>
              <a:rPr lang="pt-BR" dirty="0"/>
              <a:t> framework, </a:t>
            </a:r>
            <a:r>
              <a:rPr lang="pt-BR" dirty="0" err="1"/>
              <a:t>which</a:t>
            </a:r>
            <a:r>
              <a:rPr lang="pt-BR" dirty="0"/>
              <a:t> </a:t>
            </a:r>
            <a:r>
              <a:rPr lang="pt-BR" dirty="0" err="1"/>
              <a:t>has</a:t>
            </a:r>
            <a:r>
              <a:rPr lang="pt-BR" dirty="0"/>
              <a:t> </a:t>
            </a:r>
            <a:r>
              <a:rPr lang="pt-BR" dirty="0" err="1"/>
              <a:t>now</a:t>
            </a:r>
            <a:r>
              <a:rPr lang="pt-BR" dirty="0"/>
              <a:t> , </a:t>
            </a:r>
            <a:r>
              <a:rPr lang="pt-BR" dirty="0" err="1"/>
              <a:t>during</a:t>
            </a:r>
            <a:r>
              <a:rPr lang="pt-BR" dirty="0"/>
              <a:t> COP26, </a:t>
            </a:r>
            <a:r>
              <a:rPr lang="pt-BR" dirty="0" err="1"/>
              <a:t>joined</a:t>
            </a:r>
            <a:r>
              <a:rPr lang="pt-BR" dirty="0"/>
              <a:t> forces </a:t>
            </a:r>
            <a:r>
              <a:rPr lang="pt-BR" dirty="0" err="1"/>
              <a:t>with</a:t>
            </a:r>
            <a:r>
              <a:rPr lang="pt-BR" dirty="0"/>
              <a:t> </a:t>
            </a:r>
            <a:r>
              <a:rPr lang="pt-BR" dirty="0" err="1"/>
              <a:t>sasb</a:t>
            </a:r>
            <a:r>
              <a:rPr lang="pt-BR" dirty="0"/>
              <a:t> </a:t>
            </a:r>
            <a:r>
              <a:rPr lang="pt-BR" dirty="0" err="1"/>
              <a:t>to</a:t>
            </a:r>
            <a:r>
              <a:rPr lang="pt-BR" dirty="0"/>
              <a:t> </a:t>
            </a:r>
            <a:r>
              <a:rPr lang="pt-BR" dirty="0" err="1"/>
              <a:t>create</a:t>
            </a:r>
            <a:r>
              <a:rPr lang="pt-BR" dirty="0"/>
              <a:t> </a:t>
            </a:r>
            <a:r>
              <a:rPr lang="pt-BR" dirty="0" err="1"/>
              <a:t>the</a:t>
            </a:r>
            <a:r>
              <a:rPr lang="pt-BR" dirty="0"/>
              <a:t> ISSB (International </a:t>
            </a:r>
            <a:r>
              <a:rPr lang="pt-BR" dirty="0" err="1"/>
              <a:t>Sustainability</a:t>
            </a:r>
            <a:r>
              <a:rPr lang="pt-BR" dirty="0"/>
              <a:t> Standards Board). </a:t>
            </a:r>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13</a:t>
            </a:fld>
            <a:endParaRPr lang="pt-BR"/>
          </a:p>
        </p:txBody>
      </p:sp>
    </p:spTree>
    <p:extLst>
      <p:ext uri="{BB962C8B-B14F-4D97-AF65-F5344CB8AC3E}">
        <p14:creationId xmlns:p14="http://schemas.microsoft.com/office/powerpoint/2010/main" val="2701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To</a:t>
            </a:r>
            <a:r>
              <a:rPr lang="pt-BR" dirty="0"/>
              <a:t> define </a:t>
            </a:r>
            <a:r>
              <a:rPr lang="pt-BR" dirty="0" err="1"/>
              <a:t>and</a:t>
            </a:r>
            <a:r>
              <a:rPr lang="pt-BR" dirty="0"/>
              <a:t> </a:t>
            </a:r>
            <a:r>
              <a:rPr lang="pt-BR" dirty="0" err="1"/>
              <a:t>comunicate</a:t>
            </a:r>
            <a:r>
              <a:rPr lang="pt-BR" dirty="0"/>
              <a:t> </a:t>
            </a:r>
            <a:r>
              <a:rPr lang="pt-BR" dirty="0" err="1"/>
              <a:t>all</a:t>
            </a:r>
            <a:r>
              <a:rPr lang="pt-BR" dirty="0"/>
              <a:t> </a:t>
            </a:r>
            <a:r>
              <a:rPr lang="pt-BR" dirty="0" err="1"/>
              <a:t>that</a:t>
            </a:r>
            <a:r>
              <a:rPr lang="pt-BR" dirty="0"/>
              <a:t> </a:t>
            </a:r>
            <a:r>
              <a:rPr lang="pt-BR" dirty="0" err="1"/>
              <a:t>there</a:t>
            </a:r>
            <a:r>
              <a:rPr lang="pt-BR" dirty="0"/>
              <a:t> are </a:t>
            </a:r>
            <a:r>
              <a:rPr lang="pt-BR" dirty="0" err="1"/>
              <a:t>diferent</a:t>
            </a:r>
            <a:r>
              <a:rPr lang="pt-BR" dirty="0"/>
              <a:t> </a:t>
            </a:r>
            <a:r>
              <a:rPr lang="pt-BR" dirty="0" err="1"/>
              <a:t>methodologies</a:t>
            </a:r>
            <a:r>
              <a:rPr lang="pt-BR" dirty="0"/>
              <a:t>. </a:t>
            </a:r>
            <a:r>
              <a:rPr lang="pt-BR" dirty="0" err="1"/>
              <a:t>But</a:t>
            </a:r>
            <a:r>
              <a:rPr lang="pt-BR" dirty="0"/>
              <a:t> </a:t>
            </a:r>
            <a:r>
              <a:rPr lang="pt-BR" dirty="0" err="1"/>
              <a:t>there</a:t>
            </a:r>
            <a:r>
              <a:rPr lang="pt-BR" dirty="0"/>
              <a:t> </a:t>
            </a:r>
            <a:r>
              <a:rPr lang="pt-BR" dirty="0" err="1"/>
              <a:t>is</a:t>
            </a:r>
            <a:r>
              <a:rPr lang="pt-BR" dirty="0"/>
              <a:t> </a:t>
            </a:r>
            <a:r>
              <a:rPr lang="pt-BR" dirty="0" err="1"/>
              <a:t>one</a:t>
            </a:r>
            <a:r>
              <a:rPr lang="pt-BR" dirty="0"/>
              <a:t> tool </a:t>
            </a:r>
            <a:r>
              <a:rPr lang="pt-BR" dirty="0" err="1"/>
              <a:t>that</a:t>
            </a:r>
            <a:r>
              <a:rPr lang="pt-BR" dirty="0"/>
              <a:t> </a:t>
            </a:r>
            <a:r>
              <a:rPr lang="pt-BR" dirty="0" err="1"/>
              <a:t>is</a:t>
            </a:r>
            <a:r>
              <a:rPr lang="pt-BR" dirty="0"/>
              <a:t> </a:t>
            </a:r>
            <a:r>
              <a:rPr lang="pt-BR" dirty="0" err="1"/>
              <a:t>very</a:t>
            </a:r>
            <a:r>
              <a:rPr lang="pt-BR" dirty="0"/>
              <a:t> </a:t>
            </a:r>
            <a:r>
              <a:rPr lang="pt-BR" dirty="0" err="1"/>
              <a:t>helpful</a:t>
            </a:r>
            <a:r>
              <a:rPr lang="pt-BR" dirty="0"/>
              <a:t> for </a:t>
            </a:r>
            <a:r>
              <a:rPr lang="pt-BR" dirty="0" err="1"/>
              <a:t>organizations</a:t>
            </a:r>
            <a:r>
              <a:rPr lang="pt-BR" dirty="0"/>
              <a:t> </a:t>
            </a:r>
            <a:r>
              <a:rPr lang="pt-BR" dirty="0" err="1"/>
              <a:t>to</a:t>
            </a:r>
            <a:r>
              <a:rPr lang="pt-BR" dirty="0"/>
              <a:t> start </a:t>
            </a:r>
            <a:r>
              <a:rPr lang="pt-BR" dirty="0" err="1"/>
              <a:t>changing</a:t>
            </a:r>
            <a:r>
              <a:rPr lang="pt-BR" dirty="0"/>
              <a:t> </a:t>
            </a:r>
            <a:r>
              <a:rPr lang="pt-BR" dirty="0" err="1"/>
              <a:t>this</a:t>
            </a:r>
            <a:r>
              <a:rPr lang="pt-BR" dirty="0"/>
              <a:t> </a:t>
            </a:r>
            <a:r>
              <a:rPr lang="pt-BR" dirty="0" err="1"/>
              <a:t>mindset</a:t>
            </a:r>
            <a:r>
              <a:rPr lang="pt-BR" dirty="0"/>
              <a:t> </a:t>
            </a:r>
            <a:r>
              <a:rPr lang="pt-BR" dirty="0" err="1"/>
              <a:t>and</a:t>
            </a:r>
            <a:r>
              <a:rPr lang="pt-BR" dirty="0"/>
              <a:t> </a:t>
            </a:r>
            <a:r>
              <a:rPr lang="pt-BR" dirty="0" err="1"/>
              <a:t>understanding</a:t>
            </a:r>
            <a:r>
              <a:rPr lang="pt-BR" dirty="0"/>
              <a:t> </a:t>
            </a:r>
            <a:r>
              <a:rPr lang="pt-BR" dirty="0" err="1"/>
              <a:t>how</a:t>
            </a:r>
            <a:r>
              <a:rPr lang="pt-BR" dirty="0"/>
              <a:t> They use </a:t>
            </a:r>
            <a:r>
              <a:rPr lang="pt-BR" dirty="0" err="1"/>
              <a:t>their</a:t>
            </a:r>
            <a:r>
              <a:rPr lang="pt-BR" dirty="0"/>
              <a:t> </a:t>
            </a:r>
            <a:r>
              <a:rPr lang="pt-BR" dirty="0" err="1"/>
              <a:t>resources</a:t>
            </a:r>
            <a:r>
              <a:rPr lang="pt-BR" dirty="0"/>
              <a:t>, </a:t>
            </a:r>
            <a:r>
              <a:rPr lang="pt-BR" dirty="0" err="1"/>
              <a:t>how</a:t>
            </a:r>
            <a:r>
              <a:rPr lang="pt-BR" dirty="0"/>
              <a:t> They </a:t>
            </a:r>
            <a:r>
              <a:rPr lang="pt-BR" dirty="0" err="1"/>
              <a:t>operate</a:t>
            </a:r>
            <a:r>
              <a:rPr lang="pt-BR" dirty="0"/>
              <a:t>, </a:t>
            </a:r>
            <a:r>
              <a:rPr lang="pt-BR" dirty="0" err="1"/>
              <a:t>their</a:t>
            </a:r>
            <a:r>
              <a:rPr lang="pt-BR" dirty="0"/>
              <a:t> </a:t>
            </a:r>
            <a:r>
              <a:rPr lang="pt-BR" dirty="0" err="1"/>
              <a:t>impacts</a:t>
            </a:r>
            <a:r>
              <a:rPr lang="pt-BR" dirty="0"/>
              <a:t> </a:t>
            </a:r>
            <a:r>
              <a:rPr lang="pt-BR" dirty="0" err="1"/>
              <a:t>and</a:t>
            </a:r>
            <a:r>
              <a:rPr lang="pt-BR" dirty="0"/>
              <a:t> </a:t>
            </a:r>
            <a:r>
              <a:rPr lang="pt-BR" dirty="0" err="1"/>
              <a:t>how</a:t>
            </a:r>
            <a:r>
              <a:rPr lang="pt-BR" dirty="0"/>
              <a:t> They </a:t>
            </a:r>
            <a:r>
              <a:rPr lang="pt-BR" dirty="0" err="1"/>
              <a:t>create</a:t>
            </a:r>
            <a:r>
              <a:rPr lang="pt-BR" dirty="0"/>
              <a:t> </a:t>
            </a:r>
            <a:r>
              <a:rPr lang="pt-BR" dirty="0" err="1"/>
              <a:t>shared</a:t>
            </a:r>
            <a:r>
              <a:rPr lang="pt-BR" dirty="0"/>
              <a:t> vale. </a:t>
            </a:r>
            <a:r>
              <a:rPr lang="pt-BR" dirty="0" err="1"/>
              <a:t>This</a:t>
            </a:r>
            <a:r>
              <a:rPr lang="pt-BR" dirty="0"/>
              <a:t> tool comes </a:t>
            </a:r>
            <a:r>
              <a:rPr lang="pt-BR" dirty="0" err="1"/>
              <a:t>from</a:t>
            </a:r>
            <a:r>
              <a:rPr lang="pt-BR" dirty="0"/>
              <a:t> </a:t>
            </a:r>
            <a:r>
              <a:rPr lang="pt-BR" dirty="0" err="1"/>
              <a:t>the</a:t>
            </a:r>
            <a:r>
              <a:rPr lang="pt-BR" dirty="0"/>
              <a:t> </a:t>
            </a:r>
            <a:r>
              <a:rPr lang="pt-BR" dirty="0" err="1"/>
              <a:t>integrated</a:t>
            </a:r>
            <a:r>
              <a:rPr lang="pt-BR" dirty="0"/>
              <a:t> </a:t>
            </a:r>
            <a:r>
              <a:rPr lang="pt-BR" dirty="0" err="1"/>
              <a:t>reporting</a:t>
            </a:r>
            <a:r>
              <a:rPr lang="pt-BR" dirty="0"/>
              <a:t> framework, </a:t>
            </a:r>
            <a:r>
              <a:rPr lang="pt-BR" dirty="0" err="1"/>
              <a:t>which</a:t>
            </a:r>
            <a:r>
              <a:rPr lang="pt-BR" dirty="0"/>
              <a:t> </a:t>
            </a:r>
            <a:r>
              <a:rPr lang="pt-BR" dirty="0" err="1"/>
              <a:t>has</a:t>
            </a:r>
            <a:r>
              <a:rPr lang="pt-BR" dirty="0"/>
              <a:t> </a:t>
            </a:r>
            <a:r>
              <a:rPr lang="pt-BR" dirty="0" err="1"/>
              <a:t>now</a:t>
            </a:r>
            <a:r>
              <a:rPr lang="pt-BR" dirty="0"/>
              <a:t> , </a:t>
            </a:r>
            <a:r>
              <a:rPr lang="pt-BR" dirty="0" err="1"/>
              <a:t>during</a:t>
            </a:r>
            <a:r>
              <a:rPr lang="pt-BR" dirty="0"/>
              <a:t> COP26, </a:t>
            </a:r>
            <a:r>
              <a:rPr lang="pt-BR" dirty="0" err="1"/>
              <a:t>joined</a:t>
            </a:r>
            <a:r>
              <a:rPr lang="pt-BR" dirty="0"/>
              <a:t> forces </a:t>
            </a:r>
            <a:r>
              <a:rPr lang="pt-BR" dirty="0" err="1"/>
              <a:t>with</a:t>
            </a:r>
            <a:r>
              <a:rPr lang="pt-BR" dirty="0"/>
              <a:t> </a:t>
            </a:r>
            <a:r>
              <a:rPr lang="pt-BR" dirty="0" err="1"/>
              <a:t>sasb</a:t>
            </a:r>
            <a:r>
              <a:rPr lang="pt-BR" dirty="0"/>
              <a:t> </a:t>
            </a:r>
            <a:r>
              <a:rPr lang="pt-BR" dirty="0" err="1"/>
              <a:t>to</a:t>
            </a:r>
            <a:r>
              <a:rPr lang="pt-BR" dirty="0"/>
              <a:t> </a:t>
            </a:r>
            <a:r>
              <a:rPr lang="pt-BR" dirty="0" err="1"/>
              <a:t>create</a:t>
            </a:r>
            <a:r>
              <a:rPr lang="pt-BR" dirty="0"/>
              <a:t> </a:t>
            </a:r>
            <a:r>
              <a:rPr lang="pt-BR" dirty="0" err="1"/>
              <a:t>the</a:t>
            </a:r>
            <a:r>
              <a:rPr lang="pt-BR" dirty="0"/>
              <a:t> ISSB (International </a:t>
            </a:r>
            <a:r>
              <a:rPr lang="pt-BR" dirty="0" err="1"/>
              <a:t>Sustainability</a:t>
            </a:r>
            <a:r>
              <a:rPr lang="pt-BR" dirty="0"/>
              <a:t> Standards Board). </a:t>
            </a:r>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14</a:t>
            </a:fld>
            <a:endParaRPr lang="pt-BR"/>
          </a:p>
        </p:txBody>
      </p:sp>
    </p:spTree>
    <p:extLst>
      <p:ext uri="{BB962C8B-B14F-4D97-AF65-F5344CB8AC3E}">
        <p14:creationId xmlns:p14="http://schemas.microsoft.com/office/powerpoint/2010/main" val="93296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https://www.ft.com/content/0eb64160-9e41-44b6-8550-742a6a4b1022</a:t>
            </a:r>
          </a:p>
          <a:p>
            <a:r>
              <a:rPr lang="pt-BR" dirty="0"/>
              <a:t>https://www.forbes.com/sites/beauriver/2021/04/29/the-increasing-dangers-of-corporate-greenwashing-in-the-era-of-sustainability/?sh=1c5ef3424a32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C599C"/>
                </a:solidFill>
                <a:latin typeface="Century Gothic" panose="020B0502020202020204" pitchFamily="34" charset="0"/>
              </a:rPr>
              <a:t>Need to be transparent in order to build trust among all stakeholders, attracting and </a:t>
            </a:r>
            <a:r>
              <a:rPr lang="en-GB" sz="1200" b="1" dirty="0" err="1">
                <a:solidFill>
                  <a:srgbClr val="7C599C"/>
                </a:solidFill>
                <a:latin typeface="Century Gothic" panose="020B0502020202020204" pitchFamily="34" charset="0"/>
              </a:rPr>
              <a:t>retainig</a:t>
            </a:r>
            <a:r>
              <a:rPr lang="en-GB" sz="1200" b="1" dirty="0">
                <a:solidFill>
                  <a:srgbClr val="7C599C"/>
                </a:solidFill>
                <a:latin typeface="Century Gothic" panose="020B0502020202020204" pitchFamily="34" charset="0"/>
              </a:rPr>
              <a:t> talents, accessing more investments, generating shared value and avoid crisis. We have already seen many cases of companies </a:t>
            </a:r>
            <a:r>
              <a:rPr lang="en-GB" sz="1200" b="1" dirty="0" err="1">
                <a:solidFill>
                  <a:srgbClr val="7C599C"/>
                </a:solidFill>
                <a:latin typeface="Century Gothic" panose="020B0502020202020204" pitchFamily="34" charset="0"/>
              </a:rPr>
              <a:t>acused</a:t>
            </a:r>
            <a:r>
              <a:rPr lang="en-GB" sz="1200" b="1" dirty="0">
                <a:solidFill>
                  <a:srgbClr val="7C599C"/>
                </a:solidFill>
                <a:latin typeface="Century Gothic" panose="020B0502020202020204" pitchFamily="34" charset="0"/>
              </a:rPr>
              <a:t> of greenwashing or social washing, like Volkswagen, Starbucks, H&amp;M…and many others that suffered with </a:t>
            </a:r>
            <a:r>
              <a:rPr lang="en-GB" sz="1200" b="1" dirty="0" err="1">
                <a:solidFill>
                  <a:srgbClr val="7C599C"/>
                </a:solidFill>
                <a:latin typeface="Century Gothic" panose="020B0502020202020204" pitchFamily="34" charset="0"/>
              </a:rPr>
              <a:t>boicots</a:t>
            </a:r>
            <a:r>
              <a:rPr lang="en-GB" sz="1200" b="1" dirty="0">
                <a:solidFill>
                  <a:srgbClr val="7C599C"/>
                </a:solidFill>
                <a:latin typeface="Century Gothic" panose="020B0502020202020204" pitchFamily="34" charset="0"/>
              </a:rPr>
              <a:t> and a </a:t>
            </a:r>
            <a:r>
              <a:rPr lang="en-GB" sz="1200" b="1" dirty="0" err="1">
                <a:solidFill>
                  <a:srgbClr val="7C599C"/>
                </a:solidFill>
                <a:latin typeface="Century Gothic" panose="020B0502020202020204" pitchFamily="34" charset="0"/>
              </a:rPr>
              <a:t>erious</a:t>
            </a:r>
            <a:r>
              <a:rPr lang="en-GB" sz="1200" b="1" dirty="0">
                <a:solidFill>
                  <a:srgbClr val="7C599C"/>
                </a:solidFill>
                <a:latin typeface="Century Gothic" panose="020B0502020202020204" pitchFamily="34" charset="0"/>
              </a:rPr>
              <a:t> reputational damage because of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7C599C"/>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7C599C"/>
              </a:solidFill>
              <a:latin typeface="Century Gothic" panose="020B0502020202020204" pitchFamily="34" charset="0"/>
            </a:endParaRPr>
          </a:p>
          <a:p>
            <a:r>
              <a:rPr lang="en-GB" sz="1200" b="1" dirty="0" err="1">
                <a:solidFill>
                  <a:srgbClr val="7C599C"/>
                </a:solidFill>
                <a:latin typeface="Century Gothic" panose="020B0502020202020204" pitchFamily="34" charset="0"/>
              </a:rPr>
              <a:t>Falar</a:t>
            </a:r>
            <a:r>
              <a:rPr lang="en-GB" sz="1200" b="1" dirty="0">
                <a:solidFill>
                  <a:srgbClr val="7C599C"/>
                </a:solidFill>
                <a:latin typeface="Century Gothic" panose="020B0502020202020204" pitchFamily="34" charset="0"/>
              </a:rPr>
              <a:t> </a:t>
            </a:r>
            <a:r>
              <a:rPr lang="en-GB" sz="1200" b="1" dirty="0" err="1">
                <a:solidFill>
                  <a:srgbClr val="7C599C"/>
                </a:solidFill>
                <a:latin typeface="Century Gothic" panose="020B0502020202020204" pitchFamily="34" charset="0"/>
              </a:rPr>
              <a:t>aqui</a:t>
            </a:r>
            <a:r>
              <a:rPr lang="en-GB" sz="1200" b="1" dirty="0">
                <a:solidFill>
                  <a:srgbClr val="7C599C"/>
                </a:solidFill>
                <a:latin typeface="Century Gothic" panose="020B0502020202020204" pitchFamily="34" charset="0"/>
              </a:rPr>
              <a:t> do case de job rotation da coca no brasil</a:t>
            </a:r>
          </a:p>
          <a:p>
            <a:r>
              <a:rPr lang="en-GB" sz="1200" b="1" dirty="0">
                <a:solidFill>
                  <a:srgbClr val="7C599C"/>
                </a:solidFill>
                <a:latin typeface="Century Gothic" panose="020B0502020202020204" pitchFamily="34" charset="0"/>
              </a:rPr>
              <a:t>https://earth.org/greenwashing-companies-corporations/</a:t>
            </a:r>
          </a:p>
          <a:p>
            <a:endParaRPr lang="en-GB" sz="1200" b="1" dirty="0">
              <a:solidFill>
                <a:srgbClr val="7C599C"/>
              </a:solidFill>
              <a:latin typeface="Century Gothic" panose="020B0502020202020204" pitchFamily="34" charset="0"/>
            </a:endParaRPr>
          </a:p>
          <a:p>
            <a:endParaRPr lang="en-GB" sz="1200" b="1" dirty="0">
              <a:solidFill>
                <a:srgbClr val="7C599C"/>
              </a:solidFill>
              <a:latin typeface="Century Gothic" panose="020B0502020202020204" pitchFamily="34" charset="0"/>
            </a:endParaRPr>
          </a:p>
          <a:p>
            <a:r>
              <a:rPr lang="en-GB" sz="1200" b="1" dirty="0">
                <a:solidFill>
                  <a:srgbClr val="7C599C"/>
                </a:solidFill>
                <a:latin typeface="Century Gothic" panose="020B0502020202020204" pitchFamily="34" charset="0"/>
              </a:rPr>
              <a:t>https://www.riotimesonline.com/brazil-news/brazil/latin-americas-largest-fintech-brazilian-nubank-apologizes-and-vows-historical-reparation-agenda/</a:t>
            </a:r>
          </a:p>
          <a:p>
            <a:r>
              <a:rPr lang="en-GB" sz="1200" b="1" dirty="0">
                <a:solidFill>
                  <a:srgbClr val="7C599C"/>
                </a:solidFill>
                <a:latin typeface="Century Gothic" panose="020B0502020202020204" pitchFamily="34" charset="0"/>
              </a:rPr>
              <a:t>https://labsnews.com/en/news/business/nubank-to-fund-the-education-of-black-programmers-after-controversy/</a:t>
            </a:r>
          </a:p>
          <a:p>
            <a:r>
              <a:rPr lang="en-GB" sz="1200" b="1" dirty="0">
                <a:solidFill>
                  <a:srgbClr val="7C599C"/>
                </a:solidFill>
                <a:latin typeface="Century Gothic" panose="020B0502020202020204" pitchFamily="34" charset="0"/>
              </a:rPr>
              <a:t>https://www.nasdaq.com/articles/brazils-nubank-says-it-failed-vows-racial-diversity-after-founder-stirs-controversy-2020</a:t>
            </a:r>
          </a:p>
          <a:p>
            <a:endParaRPr lang="en-GB" sz="1200" b="1" dirty="0">
              <a:solidFill>
                <a:srgbClr val="7C599C"/>
              </a:solidFill>
              <a:latin typeface="Century Gothic" panose="020B0502020202020204" pitchFamily="34" charset="0"/>
            </a:endParaRPr>
          </a:p>
          <a:p>
            <a:r>
              <a:rPr lang="en-GB" sz="1200" b="1" dirty="0">
                <a:solidFill>
                  <a:srgbClr val="7C599C"/>
                </a:solidFill>
                <a:latin typeface="Century Gothic" panose="020B0502020202020204" pitchFamily="34" charset="0"/>
              </a:rPr>
              <a:t>https://guardian.ng/guardian-woman/those-unprepared-for-crisis-management-pay-a-high-price/</a:t>
            </a:r>
          </a:p>
          <a:p>
            <a:endParaRPr lang="en-GB" sz="1200" b="1" dirty="0">
              <a:solidFill>
                <a:srgbClr val="7C599C"/>
              </a:solidFill>
              <a:latin typeface="Century Gothic" panose="020B0502020202020204" pitchFamily="34" charset="0"/>
            </a:endParaRPr>
          </a:p>
          <a:p>
            <a:r>
              <a:rPr lang="en-GB" sz="1200" b="1" dirty="0">
                <a:solidFill>
                  <a:srgbClr val="7C599C"/>
                </a:solidFill>
                <a:latin typeface="Century Gothic" panose="020B0502020202020204" pitchFamily="34" charset="0"/>
              </a:rPr>
              <a:t>Need to be creative and explore the variety of possibilities to communicate to different audiences (publications, social media, events…)</a:t>
            </a:r>
          </a:p>
          <a:p>
            <a:r>
              <a:rPr lang="en-GB" sz="1200" b="1" dirty="0">
                <a:solidFill>
                  <a:srgbClr val="7C599C"/>
                </a:solidFill>
                <a:latin typeface="Century Gothic" panose="020B0502020202020204" pitchFamily="34" charset="0"/>
              </a:rPr>
              <a:t>Need to prepare porta </a:t>
            </a:r>
            <a:r>
              <a:rPr lang="en-GB" sz="1200" b="1" dirty="0" err="1">
                <a:solidFill>
                  <a:srgbClr val="7C599C"/>
                </a:solidFill>
                <a:latin typeface="Century Gothic" panose="020B0502020202020204" pitchFamily="34" charset="0"/>
              </a:rPr>
              <a:t>vozes</a:t>
            </a:r>
            <a:r>
              <a:rPr lang="en-GB" sz="1200" b="1" dirty="0">
                <a:solidFill>
                  <a:srgbClr val="7C599C"/>
                </a:solidFill>
                <a:latin typeface="Century Gothic" panose="020B0502020202020204" pitchFamily="34" charset="0"/>
              </a:rPr>
              <a:t> to raise awareness about </a:t>
            </a:r>
            <a:r>
              <a:rPr lang="en-GB" sz="1200" b="1" dirty="0" err="1">
                <a:solidFill>
                  <a:srgbClr val="7C599C"/>
                </a:solidFill>
                <a:latin typeface="Century Gothic" panose="020B0502020202020204" pitchFamily="34" charset="0"/>
              </a:rPr>
              <a:t>differente</a:t>
            </a:r>
            <a:r>
              <a:rPr lang="en-GB" sz="1200" b="1" dirty="0">
                <a:solidFill>
                  <a:srgbClr val="7C599C"/>
                </a:solidFill>
                <a:latin typeface="Century Gothic" panose="020B0502020202020204" pitchFamily="34" charset="0"/>
              </a:rPr>
              <a:t> topics and prepare them to be able to navigate among sensitive topics</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effectLst/>
                <a:latin typeface="Calibri" panose="020F0502020204030204" pitchFamily="34" charset="0"/>
                <a:ea typeface="Calibri" panose="020F0502020204030204" pitchFamily="34" charset="0"/>
              </a:rPr>
              <a:t>Com o posicionamento de cada um, (grandes polos de </a:t>
            </a:r>
            <a:r>
              <a:rPr lang="pt-BR" sz="1200" dirty="0" err="1">
                <a:effectLst/>
                <a:latin typeface="Calibri" panose="020F0502020204030204" pitchFamily="34" charset="0"/>
                <a:ea typeface="Calibri" panose="020F0502020204030204" pitchFamily="34" charset="0"/>
              </a:rPr>
              <a:t>iniciaticvas</a:t>
            </a:r>
            <a:r>
              <a:rPr lang="pt-BR" sz="1200" dirty="0">
                <a:effectLst/>
                <a:latin typeface="Calibri" panose="020F0502020204030204" pitchFamily="34" charset="0"/>
                <a:ea typeface="Calibri" panose="020F0502020204030204" pitchFamily="34" charset="0"/>
              </a:rPr>
              <a:t> </a:t>
            </a:r>
            <a:r>
              <a:rPr lang="pt-BR" sz="1200" dirty="0" err="1">
                <a:effectLst/>
                <a:latin typeface="Calibri" panose="020F0502020204030204" pitchFamily="34" charset="0"/>
                <a:ea typeface="Calibri" panose="020F0502020204030204" pitchFamily="34" charset="0"/>
              </a:rPr>
              <a:t>necessarias</a:t>
            </a:r>
            <a:r>
              <a:rPr lang="pt-BR" sz="1200" dirty="0">
                <a:effectLst/>
                <a:latin typeface="Calibri" panose="020F0502020204030204" pitchFamily="34" charset="0"/>
                <a:ea typeface="Calibri" panose="020F0502020204030204" pitchFamily="34" charset="0"/>
              </a:rPr>
              <a:t> </a:t>
            </a:r>
            <a:r>
              <a:rPr lang="pt-BR" sz="1200" dirty="0" err="1">
                <a:effectLst/>
                <a:latin typeface="Calibri" panose="020F0502020204030204" pitchFamily="34" charset="0"/>
                <a:ea typeface="Calibri" panose="020F0502020204030204" pitchFamily="34" charset="0"/>
              </a:rPr>
              <a:t>sao</a:t>
            </a:r>
            <a:r>
              <a:rPr lang="pt-BR" sz="1200" dirty="0">
                <a:effectLst/>
                <a:latin typeface="Calibri" panose="020F0502020204030204" pitchFamily="34" charset="0"/>
                <a:ea typeface="Calibri" panose="020F0502020204030204" pitchFamily="34" charset="0"/>
              </a:rPr>
              <a:t> governos e empresas), é possível mobilizar, viabilizar conexões e parcerias (a própria </a:t>
            </a:r>
            <a:r>
              <a:rPr lang="pt-BR" sz="1200" dirty="0" err="1">
                <a:effectLst/>
                <a:latin typeface="Calibri" panose="020F0502020204030204" pitchFamily="34" charset="0"/>
                <a:ea typeface="Calibri" panose="020F0502020204030204" pitchFamily="34" charset="0"/>
              </a:rPr>
              <a:t>proi</a:t>
            </a:r>
            <a:r>
              <a:rPr lang="pt-BR" sz="1200" dirty="0">
                <a:effectLst/>
                <a:latin typeface="Calibri" panose="020F0502020204030204" pitchFamily="34" charset="0"/>
                <a:ea typeface="Calibri" panose="020F0502020204030204" pitchFamily="34" charset="0"/>
              </a:rPr>
              <a:t> tem feito isso de forma muito bem sucedida, com colaborações internacionais, troca de experiencias e construções conjuntas). como ajudamos empresas a mobilizarem colaboradores e cadeia de valor a aderirem a esses compromissos.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15</a:t>
            </a:fld>
            <a:endParaRPr lang="pt-BR"/>
          </a:p>
        </p:txBody>
      </p:sp>
    </p:spTree>
    <p:extLst>
      <p:ext uri="{BB962C8B-B14F-4D97-AF65-F5344CB8AC3E}">
        <p14:creationId xmlns:p14="http://schemas.microsoft.com/office/powerpoint/2010/main" val="3581118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C599C"/>
                </a:solidFill>
                <a:latin typeface="Century Gothic" panose="020B0502020202020204" pitchFamily="34" charset="0"/>
              </a:rPr>
              <a:t>Need to be transparent in order to build trust among all stakeholders, attracting and </a:t>
            </a:r>
            <a:r>
              <a:rPr lang="en-GB" sz="1200" b="1" dirty="0" err="1">
                <a:solidFill>
                  <a:srgbClr val="7C599C"/>
                </a:solidFill>
                <a:latin typeface="Century Gothic" panose="020B0502020202020204" pitchFamily="34" charset="0"/>
              </a:rPr>
              <a:t>retainig</a:t>
            </a:r>
            <a:r>
              <a:rPr lang="en-GB" sz="1200" b="1" dirty="0">
                <a:solidFill>
                  <a:srgbClr val="7C599C"/>
                </a:solidFill>
                <a:latin typeface="Century Gothic" panose="020B0502020202020204" pitchFamily="34" charset="0"/>
              </a:rPr>
              <a:t> talents, accessing more investments, generating shared value and avoid crisis and here we see the </a:t>
            </a:r>
            <a:r>
              <a:rPr lang="en-GB" sz="1200" b="1" dirty="0" err="1">
                <a:solidFill>
                  <a:srgbClr val="7C599C"/>
                </a:solidFill>
                <a:latin typeface="Century Gothic" panose="020B0502020202020204" pitchFamily="34" charset="0"/>
              </a:rPr>
              <a:t>evergrowing</a:t>
            </a:r>
            <a:r>
              <a:rPr lang="en-GB" sz="1200" b="1" dirty="0">
                <a:solidFill>
                  <a:srgbClr val="7C599C"/>
                </a:solidFill>
                <a:latin typeface="Century Gothic" panose="020B0502020202020204" pitchFamily="34" charset="0"/>
              </a:rPr>
              <a:t> sustainability reports as a key tool. As you can see from this KPMG study, run in 52 countries and 5200 organizations, 80% of companies worldwide now report on sustainability and the main framework used for that is GRI, which has 10 principles to guarantee quality and transparency on the report. Beside GRI, we have other frameworks and approaches also looking for quality assurance, such as SASB and integrated report. GRI also requires the materiality assessment to define the content of the report, making it objective and aligned with the organizations priorities, according to their </a:t>
            </a:r>
            <a:r>
              <a:rPr lang="en-GB" sz="1200" b="1" dirty="0" err="1">
                <a:solidFill>
                  <a:srgbClr val="7C599C"/>
                </a:solidFill>
                <a:latin typeface="Century Gothic" panose="020B0502020202020204" pitchFamily="34" charset="0"/>
              </a:rPr>
              <a:t>tipe</a:t>
            </a:r>
            <a:r>
              <a:rPr lang="en-GB" sz="1200" b="1" dirty="0">
                <a:solidFill>
                  <a:srgbClr val="7C599C"/>
                </a:solidFill>
                <a:latin typeface="Century Gothic" panose="020B0502020202020204" pitchFamily="34" charset="0"/>
              </a:rPr>
              <a:t> of business and inputs from internal and external stakeholders.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7C599C"/>
              </a:solidFill>
              <a:latin typeface="Century Gothic" panose="020B0502020202020204" pitchFamily="34" charset="0"/>
            </a:endParaRPr>
          </a:p>
          <a:p>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16</a:t>
            </a:fld>
            <a:endParaRPr lang="pt-BR"/>
          </a:p>
        </p:txBody>
      </p:sp>
    </p:spTree>
    <p:extLst>
      <p:ext uri="{BB962C8B-B14F-4D97-AF65-F5344CB8AC3E}">
        <p14:creationId xmlns:p14="http://schemas.microsoft.com/office/powerpoint/2010/main" val="1184640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effectLst/>
                <a:latin typeface="Calibri" panose="020F0502020204030204" pitchFamily="34" charset="0"/>
                <a:ea typeface="Calibri" panose="020F0502020204030204" pitchFamily="34" charset="0"/>
              </a:rPr>
              <a:t>Falar das parcerias em eventos, falar do </a:t>
            </a:r>
            <a:r>
              <a:rPr lang="pt-BR" sz="1200" dirty="0" err="1">
                <a:effectLst/>
                <a:latin typeface="Calibri" panose="020F0502020204030204" pitchFamily="34" charset="0"/>
                <a:ea typeface="Calibri" panose="020F0502020204030204" pitchFamily="34" charset="0"/>
              </a:rPr>
              <a:t>hospital..de</a:t>
            </a:r>
            <a:r>
              <a:rPr lang="pt-BR" sz="1200" dirty="0">
                <a:effectLst/>
                <a:latin typeface="Calibri" panose="020F0502020204030204" pitchFamily="34" charset="0"/>
                <a:ea typeface="Calibri" panose="020F0502020204030204" pitchFamily="34" charset="0"/>
              </a:rPr>
              <a:t> muitos momentos em que tem essa construção de confiança e transparência nos resultados para construir algo maior</a:t>
            </a:r>
          </a:p>
          <a:p>
            <a:endParaRPr lang="pt-BR" sz="1200" dirty="0">
              <a:effectLst/>
              <a:latin typeface="Calibri" panose="020F0502020204030204" pitchFamily="34" charset="0"/>
              <a:ea typeface="Calibri" panose="020F0502020204030204" pitchFamily="34" charset="0"/>
            </a:endParaRPr>
          </a:p>
          <a:p>
            <a:r>
              <a:rPr lang="pt-BR" sz="1200" dirty="0">
                <a:effectLst/>
                <a:latin typeface="Calibri" panose="020F0502020204030204" pitchFamily="34" charset="0"/>
                <a:ea typeface="Calibri" panose="020F0502020204030204" pitchFamily="34" charset="0"/>
              </a:rPr>
              <a:t>Comunicam </a:t>
            </a:r>
            <a:r>
              <a:rPr lang="pt-BR" sz="1200" dirty="0" err="1">
                <a:effectLst/>
                <a:latin typeface="Calibri" panose="020F0502020204030204" pitchFamily="34" charset="0"/>
                <a:ea typeface="Calibri" panose="020F0502020204030204" pitchFamily="34" charset="0"/>
              </a:rPr>
              <a:t>bem..mostram</a:t>
            </a:r>
            <a:r>
              <a:rPr lang="pt-BR" sz="1200" dirty="0">
                <a:effectLst/>
                <a:latin typeface="Calibri" panose="020F0502020204030204" pitchFamily="34" charset="0"/>
                <a:ea typeface="Calibri" panose="020F0502020204030204" pitchFamily="34" charset="0"/>
              </a:rPr>
              <a:t> o que estão fazendo e aonde querem ir...isso permite aproximações</a:t>
            </a:r>
          </a:p>
          <a:p>
            <a:endParaRPr lang="pt-BR" sz="1200" dirty="0">
              <a:effectLst/>
              <a:latin typeface="Calibri" panose="020F0502020204030204" pitchFamily="34" charset="0"/>
              <a:ea typeface="Calibri" panose="020F0502020204030204" pitchFamily="34" charset="0"/>
            </a:endParaRPr>
          </a:p>
          <a:p>
            <a:endParaRPr lang="pt-BR" sz="1200" dirty="0">
              <a:effectLst/>
              <a:latin typeface="Calibri" panose="020F0502020204030204" pitchFamily="34" charset="0"/>
              <a:ea typeface="Calibri" panose="020F0502020204030204" pitchFamily="34" charset="0"/>
            </a:endParaRPr>
          </a:p>
          <a:p>
            <a:r>
              <a:rPr lang="pt-BR" sz="1200" dirty="0">
                <a:effectLst/>
                <a:latin typeface="Calibri" panose="020F0502020204030204" pitchFamily="34" charset="0"/>
                <a:ea typeface="Calibri" panose="020F0502020204030204" pitchFamily="34" charset="0"/>
              </a:rPr>
              <a:t>https://www.weforum.org/agenda/2022/01/net-zero-public-private-unity-pwc/</a:t>
            </a:r>
          </a:p>
          <a:p>
            <a:r>
              <a:rPr lang="pt-BR" sz="1200" dirty="0">
                <a:effectLst/>
                <a:latin typeface="Calibri" panose="020F0502020204030204" pitchFamily="34" charset="0"/>
                <a:ea typeface="Calibri" panose="020F0502020204030204" pitchFamily="34" charset="0"/>
              </a:rPr>
              <a:t>https://exame.com/esg/bradesco-itau-e-santander-criam-conselho-para-desenvolver-a-amazonia/</a:t>
            </a:r>
          </a:p>
          <a:p>
            <a:r>
              <a:rPr lang="pt-BR" sz="1200" dirty="0">
                <a:effectLst/>
                <a:latin typeface="Calibri" panose="020F0502020204030204" pitchFamily="34" charset="0"/>
                <a:ea typeface="Calibri" panose="020F0502020204030204" pitchFamily="34" charset="0"/>
              </a:rPr>
              <a:t>https://www.spglobal.com/marketintelligence/en/news-insights/latest-news-headlines/how-brazil-s-banks-plan-to-save-the-amazon-60607341#:~:text=Amid%20renewed%20interest%20in%20ESG,who%20live%20in%20the%20remote</a:t>
            </a:r>
          </a:p>
          <a:p>
            <a:endParaRPr lang="pt-BR" sz="1200" dirty="0">
              <a:effectLst/>
              <a:latin typeface="Calibri" panose="020F0502020204030204" pitchFamily="34" charset="0"/>
              <a:ea typeface="Calibri" panose="020F0502020204030204" pitchFamily="34" charset="0"/>
            </a:endParaRPr>
          </a:p>
          <a:p>
            <a:pPr algn="l" fontAlgn="base"/>
            <a:r>
              <a:rPr lang="pt-BR" b="0" i="0" dirty="0">
                <a:solidFill>
                  <a:srgbClr val="000000"/>
                </a:solidFill>
                <a:effectLst/>
                <a:latin typeface="Barlow" panose="00000500000000000000" pitchFamily="2" charset="0"/>
              </a:rPr>
              <a:t>Os três maiores bancos do Brasil, Bradesco, Itaú e Santander, anunciaram, hoje, os nomes que irão compor o Conselho Consultivo da </a:t>
            </a:r>
            <a:r>
              <a:rPr lang="pt-BR" b="1" i="0" u="sng" dirty="0">
                <a:solidFill>
                  <a:srgbClr val="EA2300"/>
                </a:solidFill>
                <a:effectLst/>
                <a:latin typeface="inherit"/>
                <a:hlinkClick r:id="rId3"/>
              </a:rPr>
              <a:t>Amazônia</a:t>
            </a:r>
            <a:r>
              <a:rPr lang="pt-BR" b="0" i="0" dirty="0">
                <a:solidFill>
                  <a:srgbClr val="000000"/>
                </a:solidFill>
                <a:effectLst/>
                <a:latin typeface="Barlow" panose="00000500000000000000" pitchFamily="2" charset="0"/>
              </a:rPr>
              <a:t>. O grupo foi criado para apoiar a implementação das </a:t>
            </a:r>
            <a:r>
              <a:rPr lang="pt-BR" b="1" i="0" u="sng" dirty="0">
                <a:solidFill>
                  <a:srgbClr val="EA2300"/>
                </a:solidFill>
                <a:effectLst/>
                <a:latin typeface="inherit"/>
                <a:hlinkClick r:id="rId4"/>
              </a:rPr>
              <a:t>dez medidas</a:t>
            </a:r>
            <a:r>
              <a:rPr lang="pt-BR" b="0" i="0" dirty="0">
                <a:solidFill>
                  <a:srgbClr val="000000"/>
                </a:solidFill>
                <a:effectLst/>
                <a:latin typeface="Barlow" panose="00000500000000000000" pitchFamily="2" charset="0"/>
              </a:rPr>
              <a:t> para o desenvolvimento sustentável da região, que foram propostas pelas instituições financeiras no mês passado. </a:t>
            </a:r>
          </a:p>
          <a:p>
            <a:pPr algn="l" fontAlgn="base"/>
            <a:r>
              <a:rPr lang="pt-BR" b="0" i="0" dirty="0">
                <a:solidFill>
                  <a:srgbClr val="000000"/>
                </a:solidFill>
                <a:effectLst/>
                <a:latin typeface="Barlow" panose="00000500000000000000" pitchFamily="2" charset="0"/>
              </a:rPr>
              <a:t>“Estamos muito satisfeitos por reunir este grupo altamente qualificado e que conhece profundamente os desafios do Brasil na área ambiental e, mais especificamente, na Amazônia”, afirma Candido Bracher, presidente do Itaú Unibanco. “A colaboração dos conselheiros consultivos será fundamental para que nossa atuação na região seja efetiva e gere os impactos positivos que buscamos.”</a:t>
            </a:r>
          </a:p>
          <a:p>
            <a:pPr algn="l" fontAlgn="base"/>
            <a:r>
              <a:rPr lang="pt-BR" b="0" i="0" dirty="0">
                <a:solidFill>
                  <a:srgbClr val="000000"/>
                </a:solidFill>
                <a:effectLst/>
                <a:latin typeface="Barlow" panose="00000500000000000000" pitchFamily="2" charset="0"/>
              </a:rPr>
              <a:t>Fazem parte do conselho: </a:t>
            </a:r>
          </a:p>
          <a:p>
            <a:pPr algn="l" fontAlgn="base">
              <a:buFont typeface="Arial" panose="020B0604020202020204" pitchFamily="34" charset="0"/>
              <a:buChar char="•"/>
            </a:pPr>
            <a:r>
              <a:rPr lang="pt-BR" b="0" i="0" dirty="0">
                <a:solidFill>
                  <a:srgbClr val="000000"/>
                </a:solidFill>
                <a:effectLst/>
                <a:latin typeface="inherit"/>
              </a:rPr>
              <a:t>Adalberto Luís Val, pesquisador do Instituto Nacional de Pesquisas da Amazônia (INPA)</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a:solidFill>
                  <a:srgbClr val="000000"/>
                </a:solidFill>
                <a:effectLst/>
                <a:latin typeface="inherit"/>
              </a:rPr>
              <a:t>Adalberto Veríssimo, pesquisador associado e </a:t>
            </a:r>
            <a:r>
              <a:rPr lang="pt-BR" b="0" i="0" dirty="0" err="1">
                <a:solidFill>
                  <a:srgbClr val="000000"/>
                </a:solidFill>
                <a:effectLst/>
                <a:latin typeface="inherit"/>
              </a:rPr>
              <a:t>co-fundador</a:t>
            </a:r>
            <a:r>
              <a:rPr lang="pt-BR" b="0" i="0" dirty="0">
                <a:solidFill>
                  <a:srgbClr val="000000"/>
                </a:solidFill>
                <a:effectLst/>
                <a:latin typeface="inherit"/>
              </a:rPr>
              <a:t> do Imazon </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a:solidFill>
                  <a:srgbClr val="000000"/>
                </a:solidFill>
                <a:effectLst/>
                <a:latin typeface="inherit"/>
              </a:rPr>
              <a:t>André Guimarães, diretor-executivo do Instituto de Pesquisa Ambiental da Amazônia (IPAM) </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a:solidFill>
                  <a:srgbClr val="000000"/>
                </a:solidFill>
                <a:effectLst/>
                <a:latin typeface="inherit"/>
              </a:rPr>
              <a:t>Carlos Nobre, cientista destacado principalmente na área dos estudos sobre Mudanças Climáticas e Amazônia e atual responsável pelo projeto Amazônia 4.0 </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a:solidFill>
                  <a:srgbClr val="000000"/>
                </a:solidFill>
                <a:effectLst/>
                <a:latin typeface="inherit"/>
              </a:rPr>
              <a:t>Denis </a:t>
            </a:r>
            <a:r>
              <a:rPr lang="pt-BR" b="0" i="0" dirty="0" err="1">
                <a:solidFill>
                  <a:srgbClr val="000000"/>
                </a:solidFill>
                <a:effectLst/>
                <a:latin typeface="inherit"/>
              </a:rPr>
              <a:t>Minev</a:t>
            </a:r>
            <a:r>
              <a:rPr lang="pt-BR" b="0" i="0" dirty="0">
                <a:solidFill>
                  <a:srgbClr val="000000"/>
                </a:solidFill>
                <a:effectLst/>
                <a:latin typeface="inherit"/>
              </a:rPr>
              <a:t>, diretor-presidente das Lojas Bemol e </a:t>
            </a:r>
            <a:r>
              <a:rPr lang="pt-BR" b="0" i="0" dirty="0" err="1">
                <a:solidFill>
                  <a:srgbClr val="000000"/>
                </a:solidFill>
                <a:effectLst/>
                <a:latin typeface="inherit"/>
              </a:rPr>
              <a:t>co-fundador</a:t>
            </a:r>
            <a:r>
              <a:rPr lang="pt-BR" b="0" i="0" dirty="0">
                <a:solidFill>
                  <a:srgbClr val="000000"/>
                </a:solidFill>
                <a:effectLst/>
                <a:latin typeface="inherit"/>
              </a:rPr>
              <a:t> da Fundação Amazonas Sustentável</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err="1">
                <a:solidFill>
                  <a:srgbClr val="000000"/>
                </a:solidFill>
                <a:effectLst/>
                <a:latin typeface="inherit"/>
              </a:rPr>
              <a:t>Izabella</a:t>
            </a:r>
            <a:r>
              <a:rPr lang="pt-BR" b="0" i="0" dirty="0">
                <a:solidFill>
                  <a:srgbClr val="000000"/>
                </a:solidFill>
                <a:effectLst/>
                <a:latin typeface="inherit"/>
              </a:rPr>
              <a:t> Teixeira, ex-ministra do Meio Ambiente (2010-2016)  </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a:solidFill>
                  <a:srgbClr val="000000"/>
                </a:solidFill>
                <a:effectLst/>
                <a:latin typeface="inherit"/>
              </a:rPr>
              <a:t>Teresa Vendramini, presidente da Sociedade Rural Brasileira </a:t>
            </a:r>
            <a:endParaRPr lang="pt-BR" b="0" i="0" dirty="0">
              <a:solidFill>
                <a:srgbClr val="000000"/>
              </a:solidFill>
              <a:effectLst/>
              <a:latin typeface="Barlow" panose="00000500000000000000" pitchFamily="2" charset="0"/>
            </a:endParaRPr>
          </a:p>
          <a:p>
            <a:pPr algn="l" fontAlgn="base"/>
            <a:r>
              <a:rPr lang="pt-BR" b="0" i="0" dirty="0">
                <a:solidFill>
                  <a:srgbClr val="000000"/>
                </a:solidFill>
                <a:effectLst/>
                <a:latin typeface="Barlow" panose="00000500000000000000" pitchFamily="2" charset="0"/>
              </a:rPr>
              <a:t>As 10 medidas para desenvolver a Amazônia foram apresentadas pelos bancos ao Governo Federal. A constituição do conselho já estava prevista. A ideia é que os cientistas trabalhem no detalhamento das medidas e no estabelecimento das metas. </a:t>
            </a:r>
          </a:p>
          <a:p>
            <a:pPr algn="l" fontAlgn="base"/>
            <a:r>
              <a:rPr lang="pt-BR" b="0" i="0" dirty="0">
                <a:solidFill>
                  <a:srgbClr val="000000"/>
                </a:solidFill>
                <a:effectLst/>
                <a:latin typeface="Barlow" panose="00000500000000000000" pitchFamily="2" charset="0"/>
              </a:rPr>
              <a:t>O grupo também será responsável por acompanhar os desdobramentos dos planos e por criar métricas e objetivos alinhados aos desafios locais. As ações — que estão previstas para começar ainda neste ano — serão coordenadas com o governo e implementadas em parceria com as iniciativas públicas.</a:t>
            </a:r>
          </a:p>
          <a:p>
            <a:pPr fontAlgn="base"/>
            <a:r>
              <a:rPr lang="pt-BR" b="1" dirty="0">
                <a:effectLst/>
                <a:latin typeface="Poppins" panose="00000500000000000000" pitchFamily="2" charset="0"/>
              </a:rPr>
              <a:t>Notícias relacionadas</a:t>
            </a:r>
          </a:p>
          <a:p>
            <a:pPr algn="l" fontAlgn="base"/>
            <a:r>
              <a:rPr lang="pt-BR" b="1" u="none" strike="noStrike" cap="all" dirty="0">
                <a:solidFill>
                  <a:srgbClr val="0F1923"/>
                </a:solidFill>
                <a:effectLst/>
                <a:latin typeface="Barlow" panose="00000500000000000000" pitchFamily="2" charset="0"/>
                <a:hlinkClick r:id="rId5"/>
              </a:rPr>
              <a:t>ESG</a:t>
            </a:r>
            <a:endParaRPr lang="pt-BR" b="1" u="none" strike="noStrike" dirty="0">
              <a:solidFill>
                <a:srgbClr val="EA2300"/>
              </a:solidFill>
              <a:effectLst/>
              <a:latin typeface="inherit"/>
              <a:hlinkClick r:id="rId5"/>
            </a:endParaRPr>
          </a:p>
          <a:p>
            <a:pPr algn="l" fontAlgn="base"/>
            <a:r>
              <a:rPr lang="pt-BR" b="1" u="none" strike="noStrike" dirty="0">
                <a:solidFill>
                  <a:srgbClr val="111922"/>
                </a:solidFill>
                <a:effectLst/>
                <a:latin typeface="Barlow" panose="00000500000000000000" pitchFamily="2" charset="0"/>
                <a:hlinkClick r:id="rId5"/>
              </a:rPr>
              <a:t>Há 2 anos</a:t>
            </a:r>
            <a:r>
              <a:rPr lang="pt-BR" b="1" u="none" strike="noStrike" dirty="0">
                <a:solidFill>
                  <a:srgbClr val="0F1923"/>
                </a:solidFill>
                <a:effectLst/>
                <a:latin typeface="Poppins" panose="00000500000000000000" pitchFamily="2" charset="0"/>
                <a:hlinkClick r:id="rId5"/>
              </a:rPr>
              <a:t>10 princípios para explorar a Amazônia sem desmatar</a:t>
            </a:r>
          </a:p>
          <a:p>
            <a:pPr algn="l" fontAlgn="base"/>
            <a:r>
              <a:rPr lang="pt-BR" b="1" u="none" strike="noStrike" cap="all" dirty="0">
                <a:solidFill>
                  <a:srgbClr val="0F1923"/>
                </a:solidFill>
                <a:effectLst/>
                <a:latin typeface="Barlow" panose="00000500000000000000" pitchFamily="2" charset="0"/>
                <a:hlinkClick r:id="rId6"/>
              </a:rPr>
              <a:t>ESG</a:t>
            </a:r>
            <a:endParaRPr lang="pt-BR" b="1" u="none" strike="noStrike" dirty="0">
              <a:solidFill>
                <a:srgbClr val="EA2300"/>
              </a:solidFill>
              <a:effectLst/>
              <a:latin typeface="inherit"/>
              <a:hlinkClick r:id="rId6"/>
            </a:endParaRPr>
          </a:p>
          <a:p>
            <a:pPr algn="l" fontAlgn="base"/>
            <a:r>
              <a:rPr lang="pt-BR" b="1" u="none" strike="noStrike" dirty="0">
                <a:solidFill>
                  <a:srgbClr val="111922"/>
                </a:solidFill>
                <a:effectLst/>
                <a:latin typeface="Barlow" panose="00000500000000000000" pitchFamily="2" charset="0"/>
                <a:hlinkClick r:id="rId6"/>
              </a:rPr>
              <a:t>Há 2 </a:t>
            </a:r>
            <a:r>
              <a:rPr lang="pt-BR" b="1" u="none" strike="noStrike" dirty="0" err="1">
                <a:solidFill>
                  <a:srgbClr val="111922"/>
                </a:solidFill>
                <a:effectLst/>
                <a:latin typeface="Barlow" panose="00000500000000000000" pitchFamily="2" charset="0"/>
                <a:hlinkClick r:id="rId6"/>
              </a:rPr>
              <a:t>anos</a:t>
            </a:r>
            <a:r>
              <a:rPr lang="pt-BR" b="1" u="none" strike="noStrike" dirty="0" err="1">
                <a:solidFill>
                  <a:srgbClr val="0F1923"/>
                </a:solidFill>
                <a:effectLst/>
                <a:latin typeface="Poppins" panose="00000500000000000000" pitchFamily="2" charset="0"/>
                <a:hlinkClick r:id="rId6"/>
              </a:rPr>
              <a:t>Grandes</a:t>
            </a:r>
            <a:r>
              <a:rPr lang="pt-BR" b="1" u="none" strike="noStrike" dirty="0">
                <a:solidFill>
                  <a:srgbClr val="0F1923"/>
                </a:solidFill>
                <a:effectLst/>
                <a:latin typeface="Poppins" panose="00000500000000000000" pitchFamily="2" charset="0"/>
                <a:hlinkClick r:id="rId6"/>
              </a:rPr>
              <a:t> empresas clamam por proteção à Amazônia</a:t>
            </a:r>
          </a:p>
          <a:p>
            <a:pPr algn="l" fontAlgn="base"/>
            <a:r>
              <a:rPr lang="pt-BR" b="0" i="0" dirty="0">
                <a:solidFill>
                  <a:srgbClr val="000000"/>
                </a:solidFill>
                <a:effectLst/>
                <a:latin typeface="Barlow" panose="00000500000000000000" pitchFamily="2" charset="0"/>
              </a:rPr>
              <a:t>“Queremos dar passos concretos para tornar o discurso em realidade. A Amazônia não é um problema. O ato de proteger a Amazônia guarda boa parte das respostas corretas para um mundo que tem dúvidas e incertezas”, afirmou, no dia do anúncio das medidas, Octavio de </a:t>
            </a:r>
            <a:r>
              <a:rPr lang="pt-BR" b="0" i="0" dirty="0" err="1">
                <a:solidFill>
                  <a:srgbClr val="000000"/>
                </a:solidFill>
                <a:effectLst/>
                <a:latin typeface="Barlow" panose="00000500000000000000" pitchFamily="2" charset="0"/>
              </a:rPr>
              <a:t>Lazari</a:t>
            </a:r>
            <a:r>
              <a:rPr lang="pt-BR" b="0" i="0" dirty="0">
                <a:solidFill>
                  <a:srgbClr val="000000"/>
                </a:solidFill>
                <a:effectLst/>
                <a:latin typeface="Barlow" panose="00000500000000000000" pitchFamily="2" charset="0"/>
              </a:rPr>
              <a:t> Junior, presidente do Bradesco. </a:t>
            </a:r>
          </a:p>
          <a:p>
            <a:pPr algn="l" fontAlgn="base"/>
            <a:r>
              <a:rPr lang="pt-BR" b="0" i="0" dirty="0">
                <a:solidFill>
                  <a:srgbClr val="000000"/>
                </a:solidFill>
                <a:effectLst/>
                <a:latin typeface="Barlow" panose="00000500000000000000" pitchFamily="2" charset="0"/>
              </a:rPr>
              <a:t>Para Sérgio Rial, presidente do Santander Brasil, a dimensão do desafio impõe uma atuação firme e veloz a todos os atores. “Com a união de esforços de nossa indústria, conseguiremos fazer ainda mais por essa região, que tem um valor inestimável não só para o país, mas para todo o planeta”, diz.</a:t>
            </a:r>
          </a:p>
          <a:p>
            <a:pPr algn="l" fontAlgn="base"/>
            <a:r>
              <a:rPr lang="pt-BR" b="0" i="0" dirty="0">
                <a:solidFill>
                  <a:srgbClr val="000000"/>
                </a:solidFill>
                <a:effectLst/>
                <a:latin typeface="Barlow" panose="00000500000000000000" pitchFamily="2" charset="0"/>
              </a:rPr>
              <a:t>Entre as ações que farão parte desse plano, estão:</a:t>
            </a:r>
          </a:p>
          <a:p>
            <a:pPr algn="l" fontAlgn="base">
              <a:buFont typeface="Arial" panose="020B0604020202020204" pitchFamily="34" charset="0"/>
              <a:buChar char="•"/>
            </a:pPr>
            <a:r>
              <a:rPr lang="pt-BR" b="0" i="0" dirty="0">
                <a:solidFill>
                  <a:srgbClr val="000000"/>
                </a:solidFill>
                <a:effectLst/>
                <a:latin typeface="inherit"/>
              </a:rPr>
              <a:t>Estimulo às cadeias sustentáveis na região (cacau, açaí e castanha) por meio de linhas de financiamento diferenciadas e/ou ferramentas financeiras e não financeiras</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a:solidFill>
                  <a:srgbClr val="000000"/>
                </a:solidFill>
                <a:effectLst/>
                <a:latin typeface="inherit"/>
              </a:rPr>
              <a:t>Viabilização de investimentos em infraestrutura básica para o desenvolvimento social (energia, internet, moradia e saneamento) e ambiental (transporte hidroviário)</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a:solidFill>
                  <a:srgbClr val="000000"/>
                </a:solidFill>
                <a:effectLst/>
                <a:latin typeface="inherit"/>
              </a:rPr>
              <a:t>Fomento de um mercado de ativos e instrumentos financeiros de lastro verde</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a:solidFill>
                  <a:srgbClr val="000000"/>
                </a:solidFill>
                <a:effectLst/>
                <a:latin typeface="inherit"/>
              </a:rPr>
              <a:t>Atração de investimentos e promoção de parcerias para o desenvolvimento de tecnologias que impulsionem a bioeconomia</a:t>
            </a:r>
            <a:endParaRPr lang="pt-BR" b="0" i="0" dirty="0">
              <a:solidFill>
                <a:srgbClr val="000000"/>
              </a:solidFill>
              <a:effectLst/>
              <a:latin typeface="Barlow" panose="00000500000000000000" pitchFamily="2" charset="0"/>
            </a:endParaRPr>
          </a:p>
          <a:p>
            <a:pPr algn="l" fontAlgn="base">
              <a:buFont typeface="Arial" panose="020B0604020202020204" pitchFamily="34" charset="0"/>
              <a:buChar char="•"/>
            </a:pPr>
            <a:r>
              <a:rPr lang="pt-BR" b="0" i="0" dirty="0">
                <a:solidFill>
                  <a:srgbClr val="000000"/>
                </a:solidFill>
                <a:effectLst/>
                <a:latin typeface="inherit"/>
              </a:rPr>
              <a:t>Apoio para atores e lideranças locais que trabalhem em projetos de desenvolvimento socioeconômico na região</a:t>
            </a:r>
            <a:endParaRPr lang="pt-BR" b="0" i="0" dirty="0">
              <a:solidFill>
                <a:srgbClr val="000000"/>
              </a:solidFill>
              <a:effectLst/>
              <a:latin typeface="Barlow" panose="00000500000000000000" pitchFamily="2" charset="0"/>
            </a:endParaRPr>
          </a:p>
          <a:p>
            <a:endParaRPr lang="pt-BR" sz="1200" dirty="0">
              <a:effectLst/>
              <a:latin typeface="Calibri" panose="020F0502020204030204" pitchFamily="34" charset="0"/>
              <a:ea typeface="Calibri" panose="020F0502020204030204" pitchFamily="34" charset="0"/>
            </a:endParaRPr>
          </a:p>
          <a:p>
            <a:endParaRPr lang="pt-BR" sz="1200" dirty="0">
              <a:effectLst/>
              <a:latin typeface="Calibri" panose="020F0502020204030204" pitchFamily="34" charset="0"/>
              <a:ea typeface="Calibri" panose="020F0502020204030204" pitchFamily="34" charset="0"/>
            </a:endParaRPr>
          </a:p>
          <a:p>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17</a:t>
            </a:fld>
            <a:endParaRPr lang="pt-BR"/>
          </a:p>
        </p:txBody>
      </p:sp>
    </p:spTree>
    <p:extLst>
      <p:ext uri="{BB962C8B-B14F-4D97-AF65-F5344CB8AC3E}">
        <p14:creationId xmlns:p14="http://schemas.microsoft.com/office/powerpoint/2010/main" val="3295606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entender esse cenário e multiplicar essas percepções de urgência...mobilizando, educando, levando informações: comunicação interna</a:t>
            </a:r>
          </a:p>
          <a:p>
            <a:endParaRPr lang="pt-BR" sz="1200" dirty="0">
              <a:effectLst/>
              <a:latin typeface="Calibri" panose="020F0502020204030204" pitchFamily="34" charset="0"/>
              <a:ea typeface="Calibri" panose="020F0502020204030204" pitchFamily="34" charset="0"/>
            </a:endParaRPr>
          </a:p>
          <a:p>
            <a:r>
              <a:rPr lang="pt-BR" sz="1200" dirty="0">
                <a:effectLst/>
                <a:latin typeface="Calibri" panose="020F0502020204030204" pitchFamily="34" charset="0"/>
                <a:ea typeface="Calibri" panose="020F0502020204030204" pitchFamily="34" charset="0"/>
              </a:rPr>
              <a:t>conhecimento e noção de </a:t>
            </a:r>
            <a:r>
              <a:rPr lang="pt-BR" sz="1200" dirty="0" err="1">
                <a:effectLst/>
                <a:latin typeface="Calibri" panose="020F0502020204030204" pitchFamily="34" charset="0"/>
                <a:ea typeface="Calibri" panose="020F0502020204030204" pitchFamily="34" charset="0"/>
              </a:rPr>
              <a:t>urgencia</a:t>
            </a:r>
            <a:r>
              <a:rPr lang="pt-BR" sz="1200" dirty="0">
                <a:effectLst/>
                <a:latin typeface="Calibri" panose="020F0502020204030204" pitchFamily="34" charset="0"/>
                <a:ea typeface="Calibri" panose="020F0502020204030204" pitchFamily="34" charset="0"/>
              </a:rPr>
              <a:t> e termos a possibilidade de multiplicar essas percepções ´por meio de ideias, campanhas e mobilização diferentes, por meio de comunicação interna.</a:t>
            </a:r>
          </a:p>
          <a:p>
            <a:r>
              <a:rPr lang="pt-BR" sz="1200" dirty="0">
                <a:effectLst/>
                <a:latin typeface="Calibri" panose="020F0502020204030204" pitchFamily="34" charset="0"/>
                <a:ea typeface="Calibri" panose="020F0502020204030204" pitchFamily="34" charset="0"/>
              </a:rPr>
              <a:t>nós somos atores importantes para ajudar a multiplicar a percepção de </a:t>
            </a:r>
            <a:r>
              <a:rPr lang="pt-BR" sz="1200" dirty="0" err="1">
                <a:effectLst/>
                <a:latin typeface="Calibri" panose="020F0502020204030204" pitchFamily="34" charset="0"/>
                <a:ea typeface="Calibri" panose="020F0502020204030204" pitchFamily="34" charset="0"/>
              </a:rPr>
              <a:t>urgencia</a:t>
            </a:r>
            <a:r>
              <a:rPr lang="pt-BR" sz="1200" dirty="0">
                <a:effectLst/>
                <a:latin typeface="Calibri" panose="020F0502020204030204" pitchFamily="34" charset="0"/>
                <a:ea typeface="Calibri" panose="020F0502020204030204" pitchFamily="34" charset="0"/>
              </a:rPr>
              <a:t> em relação ao tema, mas </a:t>
            </a:r>
            <a:r>
              <a:rPr lang="pt-BR" sz="1200" dirty="0" err="1">
                <a:effectLst/>
                <a:latin typeface="Calibri" panose="020F0502020204030204" pitchFamily="34" charset="0"/>
                <a:ea typeface="Calibri" panose="020F0502020204030204" pitchFamily="34" charset="0"/>
              </a:rPr>
              <a:t>nao</a:t>
            </a:r>
            <a:r>
              <a:rPr lang="pt-BR" sz="1200" dirty="0">
                <a:effectLst/>
                <a:latin typeface="Calibri" panose="020F0502020204030204" pitchFamily="34" charset="0"/>
                <a:ea typeface="Calibri" panose="020F0502020204030204" pitchFamily="34" charset="0"/>
              </a:rPr>
              <a:t> </a:t>
            </a:r>
            <a:r>
              <a:rPr lang="pt-BR" sz="1200" dirty="0" err="1">
                <a:effectLst/>
                <a:latin typeface="Calibri" panose="020F0502020204030204" pitchFamily="34" charset="0"/>
                <a:ea typeface="Calibri" panose="020F0502020204030204" pitchFamily="34" charset="0"/>
              </a:rPr>
              <a:t>so</a:t>
            </a:r>
            <a:r>
              <a:rPr lang="pt-BR" sz="1200" dirty="0">
                <a:effectLst/>
                <a:latin typeface="Calibri" panose="020F0502020204030204" pitchFamily="34" charset="0"/>
                <a:ea typeface="Calibri" panose="020F0502020204030204" pitchFamily="34" charset="0"/>
              </a:rPr>
              <a:t> comunicar, mas mostrar o que pode ser feito. nossa </a:t>
            </a:r>
            <a:r>
              <a:rPr lang="pt-BR" sz="1200" dirty="0" err="1">
                <a:effectLst/>
                <a:latin typeface="Calibri" panose="020F0502020204030204" pitchFamily="34" charset="0"/>
                <a:ea typeface="Calibri" panose="020F0502020204030204" pitchFamily="34" charset="0"/>
              </a:rPr>
              <a:t>responsabildiade</a:t>
            </a:r>
            <a:r>
              <a:rPr lang="pt-BR" sz="1200" dirty="0">
                <a:effectLst/>
                <a:latin typeface="Calibri" panose="020F0502020204030204" pitchFamily="34" charset="0"/>
                <a:ea typeface="Calibri" panose="020F0502020204030204" pitchFamily="34" charset="0"/>
              </a:rPr>
              <a:t> </a:t>
            </a:r>
            <a:r>
              <a:rPr lang="pt-BR" sz="1200" dirty="0" err="1">
                <a:effectLst/>
                <a:latin typeface="Calibri" panose="020F0502020204030204" pitchFamily="34" charset="0"/>
                <a:ea typeface="Calibri" panose="020F0502020204030204" pitchFamily="34" charset="0"/>
              </a:rPr>
              <a:t>nao</a:t>
            </a:r>
            <a:r>
              <a:rPr lang="pt-BR" sz="1200" dirty="0">
                <a:effectLst/>
                <a:latin typeface="Calibri" panose="020F0502020204030204" pitchFamily="34" charset="0"/>
                <a:ea typeface="Calibri" panose="020F0502020204030204" pitchFamily="34" charset="0"/>
              </a:rPr>
              <a:t> é </a:t>
            </a:r>
            <a:r>
              <a:rPr lang="pt-BR" sz="1200" dirty="0" err="1">
                <a:effectLst/>
                <a:latin typeface="Calibri" panose="020F0502020204030204" pitchFamily="34" charset="0"/>
                <a:ea typeface="Calibri" panose="020F0502020204030204" pitchFamily="34" charset="0"/>
              </a:rPr>
              <a:t>so</a:t>
            </a:r>
            <a:r>
              <a:rPr lang="pt-BR" sz="1200" dirty="0">
                <a:effectLst/>
                <a:latin typeface="Calibri" panose="020F0502020204030204" pitchFamily="34" charset="0"/>
                <a:ea typeface="Calibri" panose="020F0502020204030204" pitchFamily="34" charset="0"/>
              </a:rPr>
              <a:t> divulgar, mas </a:t>
            </a:r>
            <a:r>
              <a:rPr lang="pt-BR" sz="1200" dirty="0" err="1">
                <a:effectLst/>
                <a:latin typeface="Calibri" panose="020F0502020204030204" pitchFamily="34" charset="0"/>
                <a:ea typeface="Calibri" panose="020F0502020204030204" pitchFamily="34" charset="0"/>
              </a:rPr>
              <a:t>tb</a:t>
            </a:r>
            <a:r>
              <a:rPr lang="pt-BR" sz="1200" dirty="0">
                <a:effectLst/>
                <a:latin typeface="Calibri" panose="020F0502020204030204" pitchFamily="34" charset="0"/>
                <a:ea typeface="Calibri" panose="020F0502020204030204" pitchFamily="34" charset="0"/>
              </a:rPr>
              <a:t> decodificar cenários e colocar as peças no lugar, faço diagnostico, decodifico e monto processo que vai informar e engajar</a:t>
            </a:r>
          </a:p>
          <a:p>
            <a:endParaRPr lang="pt-BR" sz="1200" dirty="0">
              <a:effectLst/>
              <a:latin typeface="Calibri" panose="020F0502020204030204" pitchFamily="34" charset="0"/>
              <a:ea typeface="Calibri" panose="020F0502020204030204" pitchFamily="34" charset="0"/>
            </a:endParaRPr>
          </a:p>
          <a:p>
            <a:endParaRPr lang="pt-BR" sz="1200" dirty="0">
              <a:latin typeface="Calibri" panose="020F0502020204030204" pitchFamily="34" charset="0"/>
              <a:ea typeface="Calibri" panose="020F0502020204030204" pitchFamily="34" charset="0"/>
            </a:endParaRPr>
          </a:p>
          <a:p>
            <a:r>
              <a:rPr lang="pt-BR" sz="1200" dirty="0">
                <a:effectLst/>
                <a:latin typeface="Calibri" panose="020F0502020204030204" pitchFamily="34" charset="0"/>
                <a:ea typeface="Calibri" panose="020F0502020204030204" pitchFamily="34" charset="0"/>
              </a:rPr>
              <a:t>https://www.ted.com/talks/john_marshall_3_strategies_for_effectively_talking_about_climate_change</a:t>
            </a:r>
          </a:p>
          <a:p>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18</a:t>
            </a:fld>
            <a:endParaRPr lang="pt-BR"/>
          </a:p>
        </p:txBody>
      </p:sp>
    </p:spTree>
    <p:extLst>
      <p:ext uri="{BB962C8B-B14F-4D97-AF65-F5344CB8AC3E}">
        <p14:creationId xmlns:p14="http://schemas.microsoft.com/office/powerpoint/2010/main" val="1918216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Thank</a:t>
            </a:r>
            <a:r>
              <a:rPr lang="pt-BR" dirty="0"/>
              <a:t> </a:t>
            </a:r>
            <a:r>
              <a:rPr lang="pt-BR" dirty="0" err="1"/>
              <a:t>you</a:t>
            </a:r>
            <a:r>
              <a:rPr lang="pt-BR" dirty="0"/>
              <a:t> </a:t>
            </a:r>
            <a:r>
              <a:rPr lang="pt-BR" dirty="0" err="1"/>
              <a:t>very</a:t>
            </a:r>
            <a:r>
              <a:rPr lang="pt-BR" dirty="0"/>
              <a:t> Much, </a:t>
            </a:r>
            <a:r>
              <a:rPr lang="pt-BR" dirty="0" err="1"/>
              <a:t>we</a:t>
            </a:r>
            <a:r>
              <a:rPr lang="pt-BR" dirty="0"/>
              <a:t> are open </a:t>
            </a:r>
            <a:r>
              <a:rPr lang="pt-BR" dirty="0" err="1"/>
              <a:t>and</a:t>
            </a:r>
            <a:r>
              <a:rPr lang="pt-BR" dirty="0"/>
              <a:t> </a:t>
            </a:r>
            <a:r>
              <a:rPr lang="pt-BR" dirty="0" err="1"/>
              <a:t>will</a:t>
            </a:r>
            <a:r>
              <a:rPr lang="pt-BR" dirty="0"/>
              <a:t> </a:t>
            </a:r>
            <a:r>
              <a:rPr lang="pt-BR" dirty="0" err="1"/>
              <a:t>be</a:t>
            </a:r>
            <a:r>
              <a:rPr lang="pt-BR" dirty="0"/>
              <a:t> </a:t>
            </a:r>
            <a:r>
              <a:rPr lang="pt-BR" dirty="0" err="1"/>
              <a:t>delighted</a:t>
            </a:r>
            <a:r>
              <a:rPr lang="pt-BR" dirty="0"/>
              <a:t> </a:t>
            </a:r>
            <a:r>
              <a:rPr lang="pt-BR" dirty="0" err="1"/>
              <a:t>to</a:t>
            </a:r>
            <a:r>
              <a:rPr lang="pt-BR" dirty="0"/>
              <a:t> chat </a:t>
            </a:r>
            <a:r>
              <a:rPr lang="pt-BR" dirty="0" err="1"/>
              <a:t>with</a:t>
            </a:r>
            <a:r>
              <a:rPr lang="pt-BR" dirty="0"/>
              <a:t> </a:t>
            </a:r>
            <a:r>
              <a:rPr lang="pt-BR" dirty="0" err="1"/>
              <a:t>anyone</a:t>
            </a:r>
            <a:r>
              <a:rPr lang="pt-BR" dirty="0"/>
              <a:t> </a:t>
            </a:r>
            <a:r>
              <a:rPr lang="pt-BR" dirty="0" err="1"/>
              <a:t>interested</a:t>
            </a:r>
            <a:r>
              <a:rPr lang="pt-BR" dirty="0"/>
              <a:t> in </a:t>
            </a:r>
            <a:r>
              <a:rPr lang="pt-BR" dirty="0" err="1"/>
              <a:t>further</a:t>
            </a:r>
            <a:r>
              <a:rPr lang="pt-BR" dirty="0"/>
              <a:t> </a:t>
            </a:r>
            <a:r>
              <a:rPr lang="pt-BR" dirty="0" err="1"/>
              <a:t>discuss</a:t>
            </a:r>
            <a:r>
              <a:rPr lang="pt-BR" dirty="0"/>
              <a:t> </a:t>
            </a:r>
            <a:r>
              <a:rPr lang="pt-BR" dirty="0" err="1"/>
              <a:t>the</a:t>
            </a:r>
            <a:r>
              <a:rPr lang="pt-BR" dirty="0"/>
              <a:t> role </a:t>
            </a:r>
            <a:r>
              <a:rPr lang="pt-BR" dirty="0" err="1"/>
              <a:t>of</a:t>
            </a:r>
            <a:r>
              <a:rPr lang="pt-BR" dirty="0"/>
              <a:t> communications </a:t>
            </a:r>
            <a:r>
              <a:rPr lang="pt-BR" dirty="0" err="1"/>
              <a:t>towards</a:t>
            </a:r>
            <a:r>
              <a:rPr lang="pt-BR" dirty="0"/>
              <a:t> </a:t>
            </a:r>
            <a:r>
              <a:rPr lang="pt-BR" dirty="0" err="1"/>
              <a:t>this</a:t>
            </a:r>
            <a:r>
              <a:rPr lang="pt-BR" dirty="0"/>
              <a:t> global agenda. </a:t>
            </a:r>
            <a:r>
              <a:rPr lang="pt-BR" dirty="0" err="1"/>
              <a:t>And</a:t>
            </a:r>
            <a:r>
              <a:rPr lang="pt-BR" dirty="0"/>
              <a:t> </a:t>
            </a:r>
            <a:r>
              <a:rPr lang="pt-BR" dirty="0" err="1"/>
              <a:t>now</a:t>
            </a:r>
            <a:r>
              <a:rPr lang="pt-BR" dirty="0"/>
              <a:t> I </a:t>
            </a:r>
            <a:r>
              <a:rPr lang="pt-BR" dirty="0" err="1"/>
              <a:t>will</a:t>
            </a:r>
            <a:r>
              <a:rPr lang="pt-BR" dirty="0"/>
              <a:t> </a:t>
            </a:r>
            <a:r>
              <a:rPr lang="pt-BR" dirty="0" err="1"/>
              <a:t>handover</a:t>
            </a:r>
            <a:r>
              <a:rPr lang="pt-BR" dirty="0"/>
              <a:t> </a:t>
            </a:r>
            <a:r>
              <a:rPr lang="pt-BR" dirty="0" err="1"/>
              <a:t>to</a:t>
            </a:r>
            <a:r>
              <a:rPr lang="pt-BR" dirty="0"/>
              <a:t> </a:t>
            </a:r>
            <a:r>
              <a:rPr lang="pt-BR" dirty="0" err="1"/>
              <a:t>my</a:t>
            </a:r>
            <a:r>
              <a:rPr lang="pt-BR" dirty="0"/>
              <a:t> </a:t>
            </a:r>
            <a:r>
              <a:rPr lang="pt-BR" dirty="0" err="1"/>
              <a:t>coleague</a:t>
            </a:r>
            <a:r>
              <a:rPr lang="pt-BR" dirty="0"/>
              <a:t> Rania</a:t>
            </a:r>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20</a:t>
            </a:fld>
            <a:endParaRPr lang="pt-BR"/>
          </a:p>
        </p:txBody>
      </p:sp>
    </p:spTree>
    <p:extLst>
      <p:ext uri="{BB962C8B-B14F-4D97-AF65-F5344CB8AC3E}">
        <p14:creationId xmlns:p14="http://schemas.microsoft.com/office/powerpoint/2010/main" val="2074606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2</a:t>
            </a:fld>
            <a:endParaRPr lang="pt-BR"/>
          </a:p>
        </p:txBody>
      </p:sp>
    </p:spTree>
    <p:extLst>
      <p:ext uri="{BB962C8B-B14F-4D97-AF65-F5344CB8AC3E}">
        <p14:creationId xmlns:p14="http://schemas.microsoft.com/office/powerpoint/2010/main" val="332749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I </a:t>
            </a:r>
            <a:r>
              <a:rPr lang="pt-BR" dirty="0" err="1"/>
              <a:t>mentioned</a:t>
            </a:r>
            <a:r>
              <a:rPr lang="pt-BR" dirty="0"/>
              <a:t> in </a:t>
            </a:r>
            <a:r>
              <a:rPr lang="pt-BR" dirty="0" err="1"/>
              <a:t>our</a:t>
            </a:r>
            <a:r>
              <a:rPr lang="pt-BR" dirty="0"/>
              <a:t> ESG </a:t>
            </a:r>
            <a:r>
              <a:rPr lang="pt-BR" dirty="0" err="1"/>
              <a:t>Group</a:t>
            </a:r>
            <a:r>
              <a:rPr lang="pt-BR" dirty="0"/>
              <a:t> (</a:t>
            </a:r>
            <a:r>
              <a:rPr lang="pt-BR" dirty="0" err="1"/>
              <a:t>here</a:t>
            </a:r>
            <a:r>
              <a:rPr lang="pt-BR" dirty="0"/>
              <a:t> </a:t>
            </a:r>
            <a:r>
              <a:rPr lang="pt-BR" dirty="0" err="1"/>
              <a:t>you</a:t>
            </a:r>
            <a:r>
              <a:rPr lang="pt-BR" dirty="0"/>
              <a:t> </a:t>
            </a:r>
            <a:r>
              <a:rPr lang="pt-BR" dirty="0" err="1"/>
              <a:t>can</a:t>
            </a:r>
            <a:r>
              <a:rPr lang="pt-BR" dirty="0"/>
              <a:t> </a:t>
            </a:r>
            <a:r>
              <a:rPr lang="pt-BR" dirty="0" err="1"/>
              <a:t>see</a:t>
            </a:r>
            <a:r>
              <a:rPr lang="pt-BR" dirty="0"/>
              <a:t> some </a:t>
            </a:r>
            <a:r>
              <a:rPr lang="pt-BR" dirty="0" err="1"/>
              <a:t>of</a:t>
            </a:r>
            <a:r>
              <a:rPr lang="pt-BR" dirty="0"/>
              <a:t> </a:t>
            </a:r>
            <a:r>
              <a:rPr lang="pt-BR" dirty="0" err="1"/>
              <a:t>the</a:t>
            </a:r>
            <a:r>
              <a:rPr lang="pt-BR" dirty="0"/>
              <a:t> </a:t>
            </a:r>
            <a:r>
              <a:rPr lang="pt-BR" dirty="0" err="1"/>
              <a:t>participants</a:t>
            </a:r>
            <a:r>
              <a:rPr lang="pt-BR" dirty="0"/>
              <a:t>) </a:t>
            </a:r>
            <a:r>
              <a:rPr lang="pt-BR" dirty="0" err="1"/>
              <a:t>we</a:t>
            </a:r>
            <a:r>
              <a:rPr lang="pt-BR" dirty="0"/>
              <a:t> </a:t>
            </a:r>
            <a:r>
              <a:rPr lang="pt-BR" dirty="0" err="1"/>
              <a:t>have</a:t>
            </a:r>
            <a:r>
              <a:rPr lang="pt-BR" dirty="0"/>
              <a:t> </a:t>
            </a:r>
            <a:r>
              <a:rPr lang="pt-BR" dirty="0" err="1"/>
              <a:t>been</a:t>
            </a:r>
            <a:r>
              <a:rPr lang="pt-BR" dirty="0"/>
              <a:t> </a:t>
            </a:r>
            <a:r>
              <a:rPr lang="pt-BR" dirty="0" err="1"/>
              <a:t>discussing</a:t>
            </a:r>
            <a:r>
              <a:rPr lang="pt-BR" dirty="0"/>
              <a:t> </a:t>
            </a:r>
            <a:r>
              <a:rPr lang="pt-BR" dirty="0" err="1"/>
              <a:t>our</a:t>
            </a:r>
            <a:r>
              <a:rPr lang="pt-BR" dirty="0"/>
              <a:t> role </a:t>
            </a:r>
            <a:r>
              <a:rPr lang="pt-BR" dirty="0" err="1"/>
              <a:t>towards</a:t>
            </a:r>
            <a:r>
              <a:rPr lang="pt-BR" dirty="0"/>
              <a:t> </a:t>
            </a:r>
            <a:r>
              <a:rPr lang="pt-BR" dirty="0" err="1"/>
              <a:t>sustainable</a:t>
            </a:r>
            <a:r>
              <a:rPr lang="pt-BR" dirty="0"/>
              <a:t> Development </a:t>
            </a:r>
            <a:r>
              <a:rPr lang="pt-BR" dirty="0" err="1"/>
              <a:t>and</a:t>
            </a:r>
            <a:r>
              <a:rPr lang="pt-BR" dirty="0"/>
              <a:t> </a:t>
            </a:r>
            <a:r>
              <a:rPr lang="pt-BR" dirty="0" err="1"/>
              <a:t>how</a:t>
            </a:r>
            <a:r>
              <a:rPr lang="pt-BR" dirty="0"/>
              <a:t> </a:t>
            </a:r>
            <a:r>
              <a:rPr lang="pt-BR" dirty="0" err="1"/>
              <a:t>we</a:t>
            </a:r>
            <a:r>
              <a:rPr lang="pt-BR" dirty="0"/>
              <a:t>, </a:t>
            </a:r>
            <a:r>
              <a:rPr lang="pt-BR" dirty="0" err="1"/>
              <a:t>can</a:t>
            </a:r>
            <a:r>
              <a:rPr lang="pt-BR" dirty="0"/>
              <a:t> </a:t>
            </a:r>
            <a:r>
              <a:rPr lang="pt-BR" dirty="0" err="1"/>
              <a:t>create</a:t>
            </a:r>
            <a:r>
              <a:rPr lang="pt-BR" dirty="0"/>
              <a:t> </a:t>
            </a:r>
            <a:r>
              <a:rPr lang="pt-BR" dirty="0" err="1"/>
              <a:t>shared</a:t>
            </a:r>
            <a:r>
              <a:rPr lang="pt-BR" dirty="0"/>
              <a:t> </a:t>
            </a:r>
            <a:r>
              <a:rPr lang="pt-BR" dirty="0" err="1"/>
              <a:t>value</a:t>
            </a:r>
            <a:r>
              <a:rPr lang="pt-BR" dirty="0"/>
              <a:t>. </a:t>
            </a:r>
            <a:r>
              <a:rPr lang="pt-BR" dirty="0" err="1"/>
              <a:t>Our</a:t>
            </a:r>
            <a:r>
              <a:rPr lang="pt-BR" dirty="0"/>
              <a:t> role </a:t>
            </a:r>
            <a:r>
              <a:rPr lang="pt-BR" dirty="0" err="1"/>
              <a:t>is</a:t>
            </a:r>
            <a:r>
              <a:rPr lang="pt-BR" dirty="0"/>
              <a:t> </a:t>
            </a:r>
            <a:r>
              <a:rPr lang="pt-BR" dirty="0" err="1"/>
              <a:t>exactly</a:t>
            </a:r>
            <a:r>
              <a:rPr lang="pt-BR" dirty="0"/>
              <a:t> </a:t>
            </a:r>
            <a:r>
              <a:rPr lang="pt-BR" dirty="0" err="1"/>
              <a:t>to</a:t>
            </a:r>
            <a:r>
              <a:rPr lang="pt-BR" dirty="0"/>
              <a:t> build </a:t>
            </a:r>
            <a:r>
              <a:rPr lang="pt-BR" dirty="0" err="1"/>
              <a:t>this</a:t>
            </a:r>
            <a:r>
              <a:rPr lang="pt-BR" dirty="0"/>
              <a:t> bridge </a:t>
            </a:r>
            <a:r>
              <a:rPr lang="pt-BR" dirty="0" err="1"/>
              <a:t>between</a:t>
            </a:r>
            <a:r>
              <a:rPr lang="pt-BR" dirty="0"/>
              <a:t> </a:t>
            </a:r>
            <a:r>
              <a:rPr lang="pt-BR" dirty="0" err="1"/>
              <a:t>knowledge</a:t>
            </a:r>
            <a:r>
              <a:rPr lang="pt-BR" dirty="0"/>
              <a:t> in </a:t>
            </a:r>
            <a:r>
              <a:rPr lang="pt-BR" dirty="0" err="1"/>
              <a:t>sustainability</a:t>
            </a:r>
            <a:r>
              <a:rPr lang="pt-BR" dirty="0"/>
              <a:t> </a:t>
            </a:r>
            <a:r>
              <a:rPr lang="pt-BR" dirty="0" err="1"/>
              <a:t>and</a:t>
            </a:r>
            <a:r>
              <a:rPr lang="pt-BR" dirty="0"/>
              <a:t> </a:t>
            </a:r>
            <a:r>
              <a:rPr lang="pt-BR" dirty="0" err="1"/>
              <a:t>what</a:t>
            </a:r>
            <a:r>
              <a:rPr lang="pt-BR" dirty="0"/>
              <a:t> </a:t>
            </a:r>
            <a:r>
              <a:rPr lang="pt-BR" dirty="0" err="1"/>
              <a:t>the</a:t>
            </a:r>
            <a:r>
              <a:rPr lang="pt-BR" dirty="0"/>
              <a:t> </a:t>
            </a:r>
            <a:r>
              <a:rPr lang="pt-BR" dirty="0" err="1"/>
              <a:t>various</a:t>
            </a:r>
            <a:r>
              <a:rPr lang="pt-BR" dirty="0"/>
              <a:t> diferente stakeholders </a:t>
            </a:r>
            <a:r>
              <a:rPr lang="pt-BR" dirty="0" err="1"/>
              <a:t>want</a:t>
            </a:r>
            <a:r>
              <a:rPr lang="pt-BR" dirty="0"/>
              <a:t> </a:t>
            </a:r>
            <a:r>
              <a:rPr lang="pt-BR" dirty="0" err="1"/>
              <a:t>to</a:t>
            </a:r>
            <a:r>
              <a:rPr lang="pt-BR" dirty="0"/>
              <a:t> </a:t>
            </a:r>
            <a:r>
              <a:rPr lang="pt-BR" dirty="0" err="1"/>
              <a:t>know</a:t>
            </a:r>
            <a:r>
              <a:rPr lang="pt-BR" dirty="0"/>
              <a:t>. </a:t>
            </a:r>
            <a:r>
              <a:rPr lang="pt-BR" dirty="0" err="1"/>
              <a:t>And</a:t>
            </a:r>
            <a:r>
              <a:rPr lang="pt-BR" dirty="0"/>
              <a:t> </a:t>
            </a:r>
            <a:r>
              <a:rPr lang="pt-BR" dirty="0" err="1"/>
              <a:t>to</a:t>
            </a:r>
            <a:r>
              <a:rPr lang="pt-BR" dirty="0"/>
              <a:t> build </a:t>
            </a:r>
            <a:r>
              <a:rPr lang="pt-BR" dirty="0" err="1"/>
              <a:t>this</a:t>
            </a:r>
            <a:r>
              <a:rPr lang="pt-BR" dirty="0"/>
              <a:t> bridge </a:t>
            </a:r>
            <a:r>
              <a:rPr lang="pt-BR" dirty="0" err="1"/>
              <a:t>we</a:t>
            </a:r>
            <a:r>
              <a:rPr lang="pt-BR" dirty="0"/>
              <a:t> </a:t>
            </a:r>
            <a:r>
              <a:rPr lang="pt-BR" dirty="0" err="1"/>
              <a:t>need</a:t>
            </a:r>
            <a:r>
              <a:rPr lang="pt-BR" dirty="0"/>
              <a:t> </a:t>
            </a:r>
            <a:r>
              <a:rPr lang="pt-BR" dirty="0" err="1"/>
              <a:t>to</a:t>
            </a:r>
            <a:r>
              <a:rPr lang="pt-BR" dirty="0"/>
              <a:t> </a:t>
            </a:r>
            <a:r>
              <a:rPr lang="pt-BR" dirty="0" err="1"/>
              <a:t>embeddi</a:t>
            </a:r>
            <a:r>
              <a:rPr lang="pt-BR" dirty="0"/>
              <a:t> </a:t>
            </a:r>
            <a:r>
              <a:rPr lang="pt-BR" dirty="0" err="1"/>
              <a:t>this</a:t>
            </a:r>
            <a:r>
              <a:rPr lang="pt-BR" dirty="0"/>
              <a:t> agenda in </a:t>
            </a:r>
            <a:r>
              <a:rPr lang="pt-BR" dirty="0" err="1"/>
              <a:t>our</a:t>
            </a:r>
            <a:r>
              <a:rPr lang="pt-BR" dirty="0"/>
              <a:t> </a:t>
            </a:r>
            <a:r>
              <a:rPr lang="pt-BR" dirty="0" err="1"/>
              <a:t>products</a:t>
            </a:r>
            <a:r>
              <a:rPr lang="pt-BR" dirty="0"/>
              <a:t>, </a:t>
            </a:r>
            <a:r>
              <a:rPr lang="pt-BR" dirty="0" err="1"/>
              <a:t>but</a:t>
            </a:r>
            <a:r>
              <a:rPr lang="pt-BR" dirty="0"/>
              <a:t> </a:t>
            </a:r>
            <a:r>
              <a:rPr lang="pt-BR" dirty="0" err="1"/>
              <a:t>also</a:t>
            </a:r>
            <a:r>
              <a:rPr lang="pt-BR" dirty="0"/>
              <a:t> Walk </a:t>
            </a:r>
            <a:r>
              <a:rPr lang="pt-BR" dirty="0" err="1"/>
              <a:t>the</a:t>
            </a:r>
            <a:r>
              <a:rPr lang="pt-BR" dirty="0"/>
              <a:t> </a:t>
            </a:r>
            <a:r>
              <a:rPr lang="pt-BR" dirty="0" err="1"/>
              <a:t>talk</a:t>
            </a:r>
            <a:r>
              <a:rPr lang="pt-BR" dirty="0"/>
              <a:t>. </a:t>
            </a:r>
            <a:r>
              <a:rPr lang="pt-BR" dirty="0" err="1"/>
              <a:t>So</a:t>
            </a:r>
            <a:r>
              <a:rPr lang="pt-BR" dirty="0"/>
              <a:t> in </a:t>
            </a:r>
            <a:r>
              <a:rPr lang="pt-BR" dirty="0" err="1"/>
              <a:t>terms</a:t>
            </a:r>
            <a:r>
              <a:rPr lang="pt-BR" dirty="0"/>
              <a:t> </a:t>
            </a:r>
            <a:r>
              <a:rPr lang="pt-BR" dirty="0" err="1"/>
              <a:t>of</a:t>
            </a:r>
            <a:r>
              <a:rPr lang="pt-BR" dirty="0"/>
              <a:t> </a:t>
            </a:r>
            <a:r>
              <a:rPr lang="pt-BR" dirty="0" err="1"/>
              <a:t>how</a:t>
            </a:r>
            <a:r>
              <a:rPr lang="pt-BR" dirty="0"/>
              <a:t> </a:t>
            </a:r>
            <a:r>
              <a:rPr lang="pt-BR" dirty="0" err="1"/>
              <a:t>we</a:t>
            </a:r>
            <a:r>
              <a:rPr lang="pt-BR" dirty="0"/>
              <a:t> help clientes, </a:t>
            </a:r>
            <a:r>
              <a:rPr lang="pt-BR" dirty="0" err="1"/>
              <a:t>there</a:t>
            </a:r>
            <a:r>
              <a:rPr lang="pt-BR" dirty="0"/>
              <a:t> </a:t>
            </a:r>
            <a:r>
              <a:rPr lang="pt-BR" dirty="0" err="1"/>
              <a:t>is</a:t>
            </a:r>
            <a:r>
              <a:rPr lang="pt-BR" dirty="0"/>
              <a:t> a </a:t>
            </a:r>
            <a:r>
              <a:rPr lang="pt-BR" dirty="0" err="1"/>
              <a:t>variety</a:t>
            </a:r>
            <a:r>
              <a:rPr lang="pt-BR" dirty="0"/>
              <a:t> </a:t>
            </a:r>
            <a:r>
              <a:rPr lang="pt-BR" dirty="0" err="1"/>
              <a:t>of</a:t>
            </a:r>
            <a:r>
              <a:rPr lang="pt-BR" dirty="0"/>
              <a:t> </a:t>
            </a:r>
            <a:r>
              <a:rPr lang="pt-BR" dirty="0" err="1"/>
              <a:t>ways</a:t>
            </a:r>
            <a:r>
              <a:rPr lang="pt-BR" dirty="0"/>
              <a:t> </a:t>
            </a:r>
            <a:r>
              <a:rPr lang="pt-BR" dirty="0" err="1"/>
              <a:t>we</a:t>
            </a:r>
            <a:r>
              <a:rPr lang="pt-BR" dirty="0"/>
              <a:t> </a:t>
            </a:r>
            <a:r>
              <a:rPr lang="pt-BR" dirty="0" err="1"/>
              <a:t>can</a:t>
            </a:r>
            <a:r>
              <a:rPr lang="pt-BR" dirty="0"/>
              <a:t> help, </a:t>
            </a:r>
            <a:r>
              <a:rPr lang="pt-BR" dirty="0" err="1"/>
              <a:t>from</a:t>
            </a:r>
            <a:r>
              <a:rPr lang="pt-BR" dirty="0"/>
              <a:t> </a:t>
            </a:r>
            <a:r>
              <a:rPr lang="pt-BR" dirty="0" err="1"/>
              <a:t>bringing</a:t>
            </a:r>
            <a:r>
              <a:rPr lang="pt-BR" dirty="0"/>
              <a:t> </a:t>
            </a:r>
            <a:r>
              <a:rPr lang="pt-BR" dirty="0" err="1"/>
              <a:t>sustainability</a:t>
            </a:r>
            <a:r>
              <a:rPr lang="pt-BR" dirty="0"/>
              <a:t> </a:t>
            </a:r>
            <a:r>
              <a:rPr lang="pt-BR" dirty="0" err="1"/>
              <a:t>topics</a:t>
            </a:r>
            <a:r>
              <a:rPr lang="pt-BR" dirty="0"/>
              <a:t> </a:t>
            </a:r>
            <a:r>
              <a:rPr lang="pt-BR" dirty="0" err="1"/>
              <a:t>to</a:t>
            </a:r>
            <a:r>
              <a:rPr lang="pt-BR" dirty="0"/>
              <a:t> media training </a:t>
            </a:r>
            <a:r>
              <a:rPr lang="pt-BR" dirty="0" err="1"/>
              <a:t>and</a:t>
            </a:r>
            <a:r>
              <a:rPr lang="pt-BR" dirty="0"/>
              <a:t> </a:t>
            </a:r>
            <a:r>
              <a:rPr lang="pt-BR" dirty="0" err="1"/>
              <a:t>preparing</a:t>
            </a:r>
            <a:r>
              <a:rPr lang="pt-BR" dirty="0"/>
              <a:t> speakers </a:t>
            </a:r>
            <a:r>
              <a:rPr lang="pt-BR" dirty="0" err="1"/>
              <a:t>or</a:t>
            </a:r>
            <a:r>
              <a:rPr lang="pt-BR" dirty="0"/>
              <a:t> </a:t>
            </a:r>
            <a:r>
              <a:rPr lang="pt-BR" dirty="0" err="1"/>
              <a:t>sponsors</a:t>
            </a:r>
            <a:r>
              <a:rPr lang="pt-BR" dirty="0"/>
              <a:t> </a:t>
            </a:r>
            <a:r>
              <a:rPr lang="pt-BR" dirty="0" err="1"/>
              <a:t>of</a:t>
            </a:r>
            <a:r>
              <a:rPr lang="pt-BR" dirty="0"/>
              <a:t> </a:t>
            </a:r>
            <a:r>
              <a:rPr lang="pt-BR" dirty="0" err="1"/>
              <a:t>this</a:t>
            </a:r>
            <a:r>
              <a:rPr lang="pt-BR" dirty="0"/>
              <a:t> agenda in </a:t>
            </a:r>
            <a:r>
              <a:rPr lang="pt-BR" dirty="0" err="1"/>
              <a:t>the</a:t>
            </a:r>
            <a:r>
              <a:rPr lang="pt-BR" dirty="0"/>
              <a:t> </a:t>
            </a:r>
            <a:r>
              <a:rPr lang="pt-BR" dirty="0" err="1"/>
              <a:t>organization</a:t>
            </a:r>
            <a:r>
              <a:rPr lang="pt-BR" dirty="0"/>
              <a:t>, </a:t>
            </a:r>
            <a:r>
              <a:rPr lang="pt-BR" dirty="0" err="1"/>
              <a:t>ultil</a:t>
            </a:r>
            <a:r>
              <a:rPr lang="pt-BR" dirty="0"/>
              <a:t> mapping </a:t>
            </a:r>
            <a:r>
              <a:rPr lang="pt-BR" dirty="0" err="1"/>
              <a:t>reputational</a:t>
            </a:r>
            <a:r>
              <a:rPr lang="pt-BR" dirty="0"/>
              <a:t> </a:t>
            </a:r>
            <a:r>
              <a:rPr lang="pt-BR" dirty="0" err="1"/>
              <a:t>risks</a:t>
            </a:r>
            <a:r>
              <a:rPr lang="pt-BR" dirty="0"/>
              <a:t> </a:t>
            </a:r>
            <a:r>
              <a:rPr lang="pt-BR" dirty="0" err="1"/>
              <a:t>if</a:t>
            </a:r>
            <a:r>
              <a:rPr lang="pt-BR" dirty="0"/>
              <a:t> </a:t>
            </a:r>
            <a:r>
              <a:rPr lang="pt-BR" dirty="0" err="1"/>
              <a:t>the</a:t>
            </a:r>
            <a:r>
              <a:rPr lang="pt-BR" dirty="0"/>
              <a:t> </a:t>
            </a:r>
            <a:r>
              <a:rPr lang="pt-BR" dirty="0" err="1"/>
              <a:t>organization</a:t>
            </a:r>
            <a:r>
              <a:rPr lang="pt-BR" dirty="0"/>
              <a:t> </a:t>
            </a:r>
            <a:r>
              <a:rPr lang="pt-BR" dirty="0" err="1"/>
              <a:t>is</a:t>
            </a:r>
            <a:r>
              <a:rPr lang="pt-BR" dirty="0"/>
              <a:t> </a:t>
            </a:r>
            <a:r>
              <a:rPr lang="pt-BR" dirty="0" err="1"/>
              <a:t>acused</a:t>
            </a:r>
            <a:r>
              <a:rPr lang="pt-BR" dirty="0"/>
              <a:t> </a:t>
            </a:r>
            <a:r>
              <a:rPr lang="pt-BR" dirty="0" err="1"/>
              <a:t>of</a:t>
            </a:r>
            <a:r>
              <a:rPr lang="pt-BR" dirty="0"/>
              <a:t> </a:t>
            </a:r>
            <a:r>
              <a:rPr lang="pt-BR" dirty="0" err="1"/>
              <a:t>greenwashing</a:t>
            </a:r>
            <a:r>
              <a:rPr lang="pt-BR" dirty="0"/>
              <a:t>. </a:t>
            </a:r>
            <a:r>
              <a:rPr lang="pt-BR" dirty="0" err="1"/>
              <a:t>But</a:t>
            </a:r>
            <a:r>
              <a:rPr lang="pt-BR" dirty="0"/>
              <a:t> </a:t>
            </a:r>
            <a:r>
              <a:rPr lang="pt-BR" dirty="0" err="1"/>
              <a:t>there</a:t>
            </a:r>
            <a:r>
              <a:rPr lang="pt-BR" dirty="0"/>
              <a:t> </a:t>
            </a:r>
            <a:r>
              <a:rPr lang="pt-BR" dirty="0" err="1"/>
              <a:t>is</a:t>
            </a:r>
            <a:r>
              <a:rPr lang="pt-BR" dirty="0"/>
              <a:t> </a:t>
            </a:r>
            <a:r>
              <a:rPr lang="pt-BR" dirty="0" err="1"/>
              <a:t>also</a:t>
            </a:r>
            <a:r>
              <a:rPr lang="pt-BR" dirty="0"/>
              <a:t> </a:t>
            </a:r>
            <a:r>
              <a:rPr lang="pt-BR" dirty="0" err="1"/>
              <a:t>another</a:t>
            </a:r>
            <a:r>
              <a:rPr lang="pt-BR" dirty="0"/>
              <a:t> </a:t>
            </a:r>
            <a:r>
              <a:rPr lang="pt-BR" dirty="0" err="1"/>
              <a:t>key</a:t>
            </a:r>
            <a:r>
              <a:rPr lang="pt-BR" dirty="0"/>
              <a:t> </a:t>
            </a:r>
            <a:r>
              <a:rPr lang="pt-BR" dirty="0" err="1"/>
              <a:t>aspect</a:t>
            </a:r>
            <a:r>
              <a:rPr lang="pt-BR" dirty="0"/>
              <a:t> </a:t>
            </a:r>
            <a:r>
              <a:rPr lang="pt-BR" dirty="0" err="1"/>
              <a:t>to</a:t>
            </a:r>
            <a:r>
              <a:rPr lang="pt-BR" dirty="0"/>
              <a:t> </a:t>
            </a:r>
            <a:r>
              <a:rPr lang="pt-BR" dirty="0" err="1"/>
              <a:t>foster</a:t>
            </a:r>
            <a:r>
              <a:rPr lang="pt-BR" dirty="0"/>
              <a:t> </a:t>
            </a:r>
            <a:r>
              <a:rPr lang="pt-BR" dirty="0" err="1"/>
              <a:t>this</a:t>
            </a:r>
            <a:r>
              <a:rPr lang="pt-BR" dirty="0"/>
              <a:t> agenda: </a:t>
            </a:r>
            <a:r>
              <a:rPr lang="pt-BR" dirty="0" err="1"/>
              <a:t>and</a:t>
            </a:r>
            <a:r>
              <a:rPr lang="pt-BR" dirty="0"/>
              <a:t> </a:t>
            </a:r>
            <a:r>
              <a:rPr lang="pt-BR" dirty="0" err="1"/>
              <a:t>this</a:t>
            </a:r>
            <a:r>
              <a:rPr lang="pt-BR" dirty="0"/>
              <a:t> </a:t>
            </a:r>
            <a:r>
              <a:rPr lang="pt-BR" dirty="0" err="1"/>
              <a:t>is</a:t>
            </a:r>
            <a:r>
              <a:rPr lang="pt-BR" dirty="0"/>
              <a:t> </a:t>
            </a:r>
            <a:r>
              <a:rPr lang="pt-BR" dirty="0" err="1"/>
              <a:t>walk</a:t>
            </a:r>
            <a:r>
              <a:rPr lang="pt-BR" dirty="0"/>
              <a:t> </a:t>
            </a:r>
            <a:r>
              <a:rPr lang="pt-BR" dirty="0" err="1"/>
              <a:t>the</a:t>
            </a:r>
            <a:r>
              <a:rPr lang="pt-BR" dirty="0"/>
              <a:t> </a:t>
            </a:r>
            <a:r>
              <a:rPr lang="pt-BR" dirty="0" err="1"/>
              <a:t>talk</a:t>
            </a:r>
            <a:r>
              <a:rPr lang="pt-BR" dirty="0"/>
              <a:t> </a:t>
            </a:r>
            <a:r>
              <a:rPr lang="pt-BR" dirty="0" err="1"/>
              <a:t>to</a:t>
            </a:r>
            <a:r>
              <a:rPr lang="pt-BR" dirty="0"/>
              <a:t> </a:t>
            </a:r>
            <a:r>
              <a:rPr lang="pt-BR" dirty="0" err="1"/>
              <a:t>also</a:t>
            </a:r>
            <a:r>
              <a:rPr lang="pt-BR" dirty="0"/>
              <a:t> </a:t>
            </a:r>
            <a:r>
              <a:rPr lang="pt-BR" dirty="0" err="1"/>
              <a:t>engage</a:t>
            </a:r>
            <a:r>
              <a:rPr lang="pt-BR" dirty="0"/>
              <a:t> </a:t>
            </a:r>
            <a:r>
              <a:rPr lang="pt-BR" dirty="0" err="1"/>
              <a:t>our</a:t>
            </a:r>
            <a:r>
              <a:rPr lang="pt-BR" dirty="0"/>
              <a:t> </a:t>
            </a:r>
            <a:r>
              <a:rPr lang="pt-BR" dirty="0" err="1"/>
              <a:t>employees</a:t>
            </a:r>
            <a:r>
              <a:rPr lang="pt-BR" dirty="0"/>
              <a:t>, </a:t>
            </a:r>
            <a:r>
              <a:rPr lang="pt-BR" dirty="0" err="1"/>
              <a:t>retain</a:t>
            </a:r>
            <a:r>
              <a:rPr lang="pt-BR" dirty="0"/>
              <a:t> </a:t>
            </a:r>
            <a:r>
              <a:rPr lang="pt-BR" dirty="0" err="1"/>
              <a:t>talents</a:t>
            </a:r>
            <a:r>
              <a:rPr lang="pt-BR" dirty="0"/>
              <a:t> </a:t>
            </a:r>
            <a:r>
              <a:rPr lang="pt-BR" dirty="0" err="1"/>
              <a:t>and</a:t>
            </a:r>
            <a:r>
              <a:rPr lang="pt-BR" dirty="0"/>
              <a:t> build </a:t>
            </a:r>
            <a:r>
              <a:rPr lang="pt-BR" dirty="0" err="1"/>
              <a:t>trust</a:t>
            </a:r>
            <a:r>
              <a:rPr lang="pt-BR" dirty="0"/>
              <a:t>. It </a:t>
            </a:r>
            <a:r>
              <a:rPr lang="pt-BR" dirty="0" err="1"/>
              <a:t>is</a:t>
            </a:r>
            <a:r>
              <a:rPr lang="pt-BR" dirty="0"/>
              <a:t> importante </a:t>
            </a:r>
            <a:r>
              <a:rPr lang="pt-BR" dirty="0" err="1"/>
              <a:t>that</a:t>
            </a:r>
            <a:r>
              <a:rPr lang="pt-BR" dirty="0"/>
              <a:t> </a:t>
            </a:r>
            <a:r>
              <a:rPr lang="pt-BR" dirty="0" err="1"/>
              <a:t>employees</a:t>
            </a:r>
            <a:r>
              <a:rPr lang="pt-BR" dirty="0"/>
              <a:t> </a:t>
            </a:r>
            <a:r>
              <a:rPr lang="pt-BR" dirty="0" err="1"/>
              <a:t>also</a:t>
            </a:r>
            <a:r>
              <a:rPr lang="pt-BR" dirty="0"/>
              <a:t> </a:t>
            </a:r>
            <a:r>
              <a:rPr lang="pt-BR" dirty="0" err="1"/>
              <a:t>recognize</a:t>
            </a:r>
            <a:r>
              <a:rPr lang="pt-BR" dirty="0"/>
              <a:t> </a:t>
            </a:r>
            <a:r>
              <a:rPr lang="pt-BR" dirty="0" err="1"/>
              <a:t>the</a:t>
            </a:r>
            <a:r>
              <a:rPr lang="pt-BR" dirty="0"/>
              <a:t> </a:t>
            </a:r>
            <a:r>
              <a:rPr lang="pt-BR" dirty="0" err="1"/>
              <a:t>values</a:t>
            </a:r>
            <a:r>
              <a:rPr lang="pt-BR" dirty="0"/>
              <a:t> </a:t>
            </a:r>
            <a:r>
              <a:rPr lang="pt-BR" dirty="0" err="1"/>
              <a:t>and</a:t>
            </a:r>
            <a:r>
              <a:rPr lang="pt-BR" dirty="0"/>
              <a:t> </a:t>
            </a:r>
            <a:r>
              <a:rPr lang="pt-BR" dirty="0" err="1"/>
              <a:t>purposes</a:t>
            </a:r>
            <a:r>
              <a:rPr lang="pt-BR" dirty="0"/>
              <a:t> </a:t>
            </a:r>
            <a:r>
              <a:rPr lang="pt-BR" dirty="0" err="1"/>
              <a:t>of</a:t>
            </a:r>
            <a:r>
              <a:rPr lang="pt-BR" dirty="0"/>
              <a:t> </a:t>
            </a:r>
            <a:r>
              <a:rPr lang="pt-BR" dirty="0" err="1"/>
              <a:t>the</a:t>
            </a:r>
            <a:r>
              <a:rPr lang="pt-BR" dirty="0"/>
              <a:t> </a:t>
            </a:r>
            <a:r>
              <a:rPr lang="pt-BR" dirty="0" err="1"/>
              <a:t>company</a:t>
            </a:r>
            <a:r>
              <a:rPr lang="pt-BR" dirty="0"/>
              <a:t> in </a:t>
            </a:r>
            <a:r>
              <a:rPr lang="pt-BR" dirty="0" err="1"/>
              <a:t>their</a:t>
            </a:r>
            <a:r>
              <a:rPr lang="pt-BR" dirty="0"/>
              <a:t> </a:t>
            </a:r>
            <a:r>
              <a:rPr lang="pt-BR" dirty="0" err="1"/>
              <a:t>daily</a:t>
            </a:r>
            <a:r>
              <a:rPr lang="pt-BR" dirty="0"/>
              <a:t> </a:t>
            </a:r>
            <a:r>
              <a:rPr lang="pt-BR" dirty="0" err="1"/>
              <a:t>work</a:t>
            </a:r>
            <a:r>
              <a:rPr lang="pt-BR" dirty="0"/>
              <a:t>. </a:t>
            </a:r>
            <a:r>
              <a:rPr lang="pt-BR" dirty="0" err="1"/>
              <a:t>If</a:t>
            </a:r>
            <a:r>
              <a:rPr lang="pt-BR" dirty="0"/>
              <a:t> i </a:t>
            </a:r>
            <a:r>
              <a:rPr lang="pt-BR" dirty="0" err="1"/>
              <a:t>tell</a:t>
            </a:r>
            <a:r>
              <a:rPr lang="pt-BR" dirty="0"/>
              <a:t> </a:t>
            </a:r>
            <a:r>
              <a:rPr lang="pt-BR" dirty="0" err="1"/>
              <a:t>my</a:t>
            </a:r>
            <a:r>
              <a:rPr lang="pt-BR" dirty="0"/>
              <a:t> clientes </a:t>
            </a:r>
            <a:r>
              <a:rPr lang="pt-BR" dirty="0" err="1"/>
              <a:t>diversity</a:t>
            </a:r>
            <a:r>
              <a:rPr lang="pt-BR" dirty="0"/>
              <a:t> </a:t>
            </a:r>
            <a:r>
              <a:rPr lang="pt-BR" dirty="0" err="1"/>
              <a:t>is</a:t>
            </a:r>
            <a:r>
              <a:rPr lang="pt-BR" dirty="0"/>
              <a:t> </a:t>
            </a:r>
            <a:r>
              <a:rPr lang="pt-BR" dirty="0" err="1"/>
              <a:t>good</a:t>
            </a:r>
            <a:r>
              <a:rPr lang="pt-BR" dirty="0"/>
              <a:t> </a:t>
            </a:r>
            <a:r>
              <a:rPr lang="pt-BR" dirty="0" err="1"/>
              <a:t>to</a:t>
            </a:r>
            <a:r>
              <a:rPr lang="pt-BR" dirty="0"/>
              <a:t> </a:t>
            </a:r>
            <a:r>
              <a:rPr lang="pt-BR" dirty="0" err="1"/>
              <a:t>create</a:t>
            </a:r>
            <a:r>
              <a:rPr lang="pt-BR" dirty="0"/>
              <a:t> </a:t>
            </a:r>
            <a:r>
              <a:rPr lang="pt-BR" dirty="0" err="1"/>
              <a:t>innovative</a:t>
            </a:r>
            <a:r>
              <a:rPr lang="pt-BR" dirty="0"/>
              <a:t> </a:t>
            </a:r>
            <a:r>
              <a:rPr lang="pt-BR" dirty="0" err="1"/>
              <a:t>environments</a:t>
            </a:r>
            <a:r>
              <a:rPr lang="pt-BR" dirty="0"/>
              <a:t> </a:t>
            </a:r>
            <a:r>
              <a:rPr lang="pt-BR" dirty="0" err="1"/>
              <a:t>and</a:t>
            </a:r>
            <a:r>
              <a:rPr lang="pt-BR" dirty="0"/>
              <a:t> i </a:t>
            </a:r>
            <a:r>
              <a:rPr lang="pt-BR" dirty="0" err="1"/>
              <a:t>am</a:t>
            </a:r>
            <a:r>
              <a:rPr lang="pt-BR" dirty="0"/>
              <a:t> </a:t>
            </a:r>
            <a:r>
              <a:rPr lang="pt-BR" dirty="0" err="1"/>
              <a:t>not</a:t>
            </a:r>
            <a:r>
              <a:rPr lang="pt-BR" dirty="0"/>
              <a:t> </a:t>
            </a:r>
            <a:r>
              <a:rPr lang="pt-BR" dirty="0" err="1"/>
              <a:t>putting</a:t>
            </a:r>
            <a:r>
              <a:rPr lang="pt-BR" dirty="0"/>
              <a:t> na </a:t>
            </a:r>
            <a:r>
              <a:rPr lang="pt-BR" dirty="0" err="1"/>
              <a:t>effort</a:t>
            </a:r>
            <a:r>
              <a:rPr lang="pt-BR" dirty="0"/>
              <a:t> </a:t>
            </a:r>
            <a:r>
              <a:rPr lang="pt-BR" dirty="0" err="1"/>
              <a:t>to</a:t>
            </a:r>
            <a:r>
              <a:rPr lang="pt-BR" dirty="0"/>
              <a:t> </a:t>
            </a:r>
            <a:r>
              <a:rPr lang="pt-BR" dirty="0" err="1"/>
              <a:t>create</a:t>
            </a:r>
            <a:r>
              <a:rPr lang="pt-BR" dirty="0"/>
              <a:t> </a:t>
            </a:r>
            <a:r>
              <a:rPr lang="pt-BR" dirty="0" err="1"/>
              <a:t>this</a:t>
            </a:r>
            <a:r>
              <a:rPr lang="pt-BR" dirty="0"/>
              <a:t> </a:t>
            </a:r>
            <a:r>
              <a:rPr lang="pt-BR" dirty="0" err="1"/>
              <a:t>environment</a:t>
            </a:r>
            <a:r>
              <a:rPr lang="pt-BR" dirty="0"/>
              <a:t> in </a:t>
            </a:r>
            <a:r>
              <a:rPr lang="pt-BR" dirty="0" err="1"/>
              <a:t>my</a:t>
            </a:r>
            <a:r>
              <a:rPr lang="pt-BR" dirty="0"/>
              <a:t> </a:t>
            </a:r>
            <a:r>
              <a:rPr lang="pt-BR" dirty="0" err="1"/>
              <a:t>agency</a:t>
            </a:r>
            <a:r>
              <a:rPr lang="pt-BR" dirty="0"/>
              <a:t>, chances are </a:t>
            </a:r>
            <a:r>
              <a:rPr lang="pt-BR" dirty="0" err="1"/>
              <a:t>that</a:t>
            </a:r>
            <a:r>
              <a:rPr lang="pt-BR" dirty="0"/>
              <a:t> </a:t>
            </a:r>
            <a:r>
              <a:rPr lang="pt-BR" dirty="0" err="1"/>
              <a:t>you</a:t>
            </a:r>
            <a:r>
              <a:rPr lang="pt-BR" dirty="0"/>
              <a:t> </a:t>
            </a:r>
            <a:r>
              <a:rPr lang="pt-BR" dirty="0" err="1"/>
              <a:t>wont</a:t>
            </a:r>
            <a:r>
              <a:rPr lang="pt-BR" dirty="0"/>
              <a:t> </a:t>
            </a:r>
            <a:r>
              <a:rPr lang="pt-BR" dirty="0" err="1"/>
              <a:t>be</a:t>
            </a:r>
            <a:r>
              <a:rPr lang="pt-BR" dirty="0"/>
              <a:t> </a:t>
            </a:r>
            <a:r>
              <a:rPr lang="pt-BR" dirty="0" err="1"/>
              <a:t>recognized</a:t>
            </a:r>
            <a:r>
              <a:rPr lang="pt-BR" dirty="0"/>
              <a:t> as </a:t>
            </a:r>
            <a:r>
              <a:rPr lang="pt-BR" dirty="0" err="1"/>
              <a:t>able</a:t>
            </a:r>
            <a:r>
              <a:rPr lang="pt-BR" dirty="0"/>
              <a:t> </a:t>
            </a:r>
            <a:r>
              <a:rPr lang="pt-BR" dirty="0" err="1"/>
              <a:t>to</a:t>
            </a:r>
            <a:r>
              <a:rPr lang="pt-BR" dirty="0"/>
              <a:t> </a:t>
            </a:r>
            <a:r>
              <a:rPr lang="pt-BR" dirty="0" err="1"/>
              <a:t>deal</a:t>
            </a:r>
            <a:r>
              <a:rPr lang="pt-BR" dirty="0"/>
              <a:t> </a:t>
            </a:r>
            <a:r>
              <a:rPr lang="pt-BR" dirty="0" err="1"/>
              <a:t>with</a:t>
            </a:r>
            <a:r>
              <a:rPr lang="pt-BR" dirty="0"/>
              <a:t> </a:t>
            </a:r>
            <a:r>
              <a:rPr lang="pt-BR" dirty="0" err="1"/>
              <a:t>this</a:t>
            </a:r>
            <a:r>
              <a:rPr lang="pt-BR" dirty="0"/>
              <a:t> </a:t>
            </a:r>
            <a:r>
              <a:rPr lang="pt-BR" dirty="0" err="1"/>
              <a:t>topic</a:t>
            </a:r>
            <a:endParaRPr lang="pt-BR" dirty="0"/>
          </a:p>
          <a:p>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3</a:t>
            </a:fld>
            <a:endParaRPr lang="pt-BR"/>
          </a:p>
        </p:txBody>
      </p:sp>
    </p:spTree>
    <p:extLst>
      <p:ext uri="{BB962C8B-B14F-4D97-AF65-F5344CB8AC3E}">
        <p14:creationId xmlns:p14="http://schemas.microsoft.com/office/powerpoint/2010/main" val="1060145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Before further discussing our roles and responsibilities in more depth, I would like to bring together some of the things we know. Where are we today and where are we moving towards?</a:t>
            </a:r>
          </a:p>
          <a:p>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4</a:t>
            </a:fld>
            <a:endParaRPr lang="pt-BR"/>
          </a:p>
        </p:txBody>
      </p:sp>
    </p:spTree>
    <p:extLst>
      <p:ext uri="{BB962C8B-B14F-4D97-AF65-F5344CB8AC3E}">
        <p14:creationId xmlns:p14="http://schemas.microsoft.com/office/powerpoint/2010/main" val="669247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 </a:t>
            </a:r>
            <a:r>
              <a:rPr lang="pt-BR" dirty="0" err="1"/>
              <a:t>would</a:t>
            </a:r>
            <a:r>
              <a:rPr lang="pt-BR" dirty="0"/>
              <a:t> like </a:t>
            </a:r>
            <a:r>
              <a:rPr lang="pt-BR" dirty="0" err="1"/>
              <a:t>to</a:t>
            </a:r>
            <a:r>
              <a:rPr lang="pt-BR" dirty="0"/>
              <a:t> start </a:t>
            </a:r>
            <a:r>
              <a:rPr lang="pt-BR" dirty="0" err="1"/>
              <a:t>with</a:t>
            </a:r>
            <a:r>
              <a:rPr lang="pt-BR" dirty="0"/>
              <a:t> a </a:t>
            </a:r>
            <a:r>
              <a:rPr lang="pt-BR" dirty="0" err="1"/>
              <a:t>very</a:t>
            </a:r>
            <a:r>
              <a:rPr lang="pt-BR" dirty="0"/>
              <a:t> </a:t>
            </a:r>
            <a:r>
              <a:rPr lang="pt-BR" dirty="0" err="1"/>
              <a:t>fresh</a:t>
            </a:r>
            <a:r>
              <a:rPr lang="pt-BR" dirty="0"/>
              <a:t> </a:t>
            </a:r>
            <a:r>
              <a:rPr lang="pt-BR" dirty="0" err="1"/>
              <a:t>publication</a:t>
            </a:r>
            <a:r>
              <a:rPr lang="pt-BR" dirty="0"/>
              <a:t>, </a:t>
            </a:r>
            <a:r>
              <a:rPr lang="pt-BR" dirty="0" err="1"/>
              <a:t>but</a:t>
            </a:r>
            <a:r>
              <a:rPr lang="pt-BR" dirty="0"/>
              <a:t> </a:t>
            </a:r>
            <a:r>
              <a:rPr lang="pt-BR" dirty="0" err="1"/>
              <a:t>not</a:t>
            </a:r>
            <a:r>
              <a:rPr lang="pt-BR" dirty="0"/>
              <a:t> </a:t>
            </a:r>
            <a:r>
              <a:rPr lang="pt-BR" dirty="0" err="1"/>
              <a:t>necesssarily</a:t>
            </a:r>
            <a:r>
              <a:rPr lang="pt-BR" dirty="0"/>
              <a:t> new. </a:t>
            </a:r>
            <a:r>
              <a:rPr lang="pt-BR" dirty="0" err="1"/>
              <a:t>Earlier</a:t>
            </a:r>
            <a:r>
              <a:rPr lang="pt-BR" dirty="0"/>
              <a:t> </a:t>
            </a:r>
            <a:r>
              <a:rPr lang="pt-BR" dirty="0" err="1"/>
              <a:t>this</a:t>
            </a:r>
            <a:r>
              <a:rPr lang="pt-BR" dirty="0"/>
              <a:t> </a:t>
            </a:r>
            <a:r>
              <a:rPr lang="pt-BR" dirty="0" err="1"/>
              <a:t>week</a:t>
            </a:r>
            <a:r>
              <a:rPr lang="pt-BR" dirty="0"/>
              <a:t> </a:t>
            </a:r>
            <a:r>
              <a:rPr lang="pt-BR" dirty="0" err="1"/>
              <a:t>the</a:t>
            </a:r>
            <a:r>
              <a:rPr lang="pt-BR" dirty="0"/>
              <a:t> IPCC </a:t>
            </a:r>
            <a:r>
              <a:rPr lang="pt-BR" dirty="0" err="1"/>
              <a:t>has</a:t>
            </a:r>
            <a:r>
              <a:rPr lang="pt-BR" dirty="0"/>
              <a:t> </a:t>
            </a:r>
            <a:r>
              <a:rPr lang="pt-BR" dirty="0" err="1"/>
              <a:t>published</a:t>
            </a:r>
            <a:r>
              <a:rPr lang="pt-BR" dirty="0"/>
              <a:t> its new </a:t>
            </a:r>
            <a:r>
              <a:rPr lang="pt-BR" dirty="0" err="1"/>
              <a:t>report</a:t>
            </a:r>
            <a:r>
              <a:rPr lang="pt-BR" dirty="0"/>
              <a:t>, </a:t>
            </a:r>
            <a:r>
              <a:rPr lang="pt-BR" dirty="0" err="1"/>
              <a:t>looking</a:t>
            </a:r>
            <a:r>
              <a:rPr lang="pt-BR" dirty="0"/>
              <a:t> </a:t>
            </a:r>
            <a:r>
              <a:rPr lang="pt-BR" dirty="0" err="1"/>
              <a:t>at</a:t>
            </a:r>
            <a:r>
              <a:rPr lang="pt-BR" dirty="0"/>
              <a:t> </a:t>
            </a:r>
            <a:r>
              <a:rPr lang="en-US" b="1" i="0" dirty="0">
                <a:solidFill>
                  <a:srgbClr val="3F3F42"/>
                </a:solidFill>
                <a:effectLst/>
                <a:latin typeface="ReithSans"/>
              </a:rPr>
              <a:t> the causes, impacts and solutions to climate change. And there are five main topics they conclude on</a:t>
            </a:r>
          </a:p>
          <a:p>
            <a:endParaRPr lang="en-US" b="1" i="0" dirty="0">
              <a:solidFill>
                <a:srgbClr val="3F3F42"/>
              </a:solidFill>
              <a:effectLst/>
              <a:latin typeface="ReithSans"/>
            </a:endParaRPr>
          </a:p>
          <a:p>
            <a:r>
              <a:rPr lang="en-US" b="0" i="0" dirty="0">
                <a:solidFill>
                  <a:srgbClr val="3F3F42"/>
                </a:solidFill>
                <a:effectLst/>
                <a:latin typeface="ReithSans"/>
              </a:rPr>
              <a:t>But what I want to highlight here is that these topics are very connected to communications. They bring the sense of urgency and preparedness to address this new reality. Which are two key roles of communication, to translate sustainability to </a:t>
            </a:r>
            <a:r>
              <a:rPr lang="en-US" b="0" i="0" dirty="0" err="1">
                <a:solidFill>
                  <a:srgbClr val="3F3F42"/>
                </a:solidFill>
                <a:effectLst/>
                <a:latin typeface="ReithSans"/>
              </a:rPr>
              <a:t>differente</a:t>
            </a:r>
            <a:r>
              <a:rPr lang="en-US" b="0" i="0" dirty="0">
                <a:solidFill>
                  <a:srgbClr val="3F3F42"/>
                </a:solidFill>
                <a:effectLst/>
                <a:latin typeface="ReithSans"/>
              </a:rPr>
              <a:t> </a:t>
            </a:r>
            <a:r>
              <a:rPr lang="en-US" b="0" i="0" dirty="0" err="1">
                <a:solidFill>
                  <a:srgbClr val="3F3F42"/>
                </a:solidFill>
                <a:effectLst/>
                <a:latin typeface="ReithSans"/>
              </a:rPr>
              <a:t>staleholders</a:t>
            </a:r>
            <a:r>
              <a:rPr lang="en-US" b="0" i="0" dirty="0">
                <a:solidFill>
                  <a:srgbClr val="3F3F42"/>
                </a:solidFill>
                <a:effectLst/>
                <a:latin typeface="ReithSans"/>
              </a:rPr>
              <a:t> in order to mobilize people</a:t>
            </a:r>
            <a:endParaRPr lang="en-US" b="1" i="0" dirty="0">
              <a:solidFill>
                <a:srgbClr val="3F3F42"/>
              </a:solidFill>
              <a:effectLst/>
              <a:latin typeface="ReithSans"/>
            </a:endParaRPr>
          </a:p>
          <a:p>
            <a:endParaRPr lang="en-US" b="1" i="0" dirty="0">
              <a:solidFill>
                <a:srgbClr val="3F3F42"/>
              </a:solidFill>
              <a:effectLst/>
              <a:latin typeface="ReithSans"/>
            </a:endParaRPr>
          </a:p>
          <a:p>
            <a:r>
              <a:rPr lang="pt-BR" dirty="0"/>
              <a:t>https://www.bbc.com/news/science-environment-60541816</a:t>
            </a:r>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5</a:t>
            </a:fld>
            <a:endParaRPr lang="pt-BR"/>
          </a:p>
        </p:txBody>
      </p:sp>
    </p:spTree>
    <p:extLst>
      <p:ext uri="{BB962C8B-B14F-4D97-AF65-F5344CB8AC3E}">
        <p14:creationId xmlns:p14="http://schemas.microsoft.com/office/powerpoint/2010/main" val="1511637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600" dirty="0" err="1"/>
              <a:t>Acccording</a:t>
            </a:r>
            <a:r>
              <a:rPr lang="pt-BR" sz="1600" dirty="0"/>
              <a:t> </a:t>
            </a:r>
            <a:r>
              <a:rPr lang="pt-BR" sz="1600" dirty="0" err="1"/>
              <a:t>to</a:t>
            </a:r>
            <a:r>
              <a:rPr lang="pt-BR" sz="1600" dirty="0"/>
              <a:t> </a:t>
            </a:r>
            <a:r>
              <a:rPr lang="pt-BR" sz="1600" dirty="0" err="1"/>
              <a:t>recently</a:t>
            </a:r>
            <a:r>
              <a:rPr lang="pt-BR" sz="1600" dirty="0"/>
              <a:t> </a:t>
            </a:r>
            <a:r>
              <a:rPr lang="pt-BR" sz="1600" dirty="0" err="1"/>
              <a:t>published</a:t>
            </a:r>
            <a:r>
              <a:rPr lang="pt-BR" sz="1600" dirty="0"/>
              <a:t> </a:t>
            </a:r>
            <a:r>
              <a:rPr lang="pt-BR" sz="1600" dirty="0" err="1"/>
              <a:t>article</a:t>
            </a:r>
            <a:r>
              <a:rPr lang="pt-BR" sz="1600" dirty="0"/>
              <a:t> </a:t>
            </a:r>
            <a:r>
              <a:rPr lang="pt-BR" sz="1600" dirty="0" err="1"/>
              <a:t>by</a:t>
            </a:r>
            <a:r>
              <a:rPr lang="pt-BR" sz="1600" dirty="0"/>
              <a:t> World  </a:t>
            </a:r>
            <a:r>
              <a:rPr lang="pt-BR" sz="1600" dirty="0" err="1"/>
              <a:t>economic</a:t>
            </a:r>
            <a:r>
              <a:rPr lang="pt-BR" sz="1600" dirty="0"/>
              <a:t> fórum </a:t>
            </a:r>
            <a:r>
              <a:rPr lang="pt-BR" sz="1600" dirty="0" err="1"/>
              <a:t>studies</a:t>
            </a:r>
            <a:r>
              <a:rPr lang="pt-BR" sz="1600" dirty="0"/>
              <a:t> </a:t>
            </a:r>
            <a:r>
              <a:rPr lang="pt-BR" sz="1600" dirty="0" err="1"/>
              <a:t>from</a:t>
            </a:r>
            <a:r>
              <a:rPr lang="pt-BR" sz="1600" dirty="0"/>
              <a:t> </a:t>
            </a:r>
            <a:r>
              <a:rPr lang="pt-BR" sz="1600" dirty="0" err="1"/>
              <a:t>accenture</a:t>
            </a:r>
            <a:r>
              <a:rPr lang="pt-BR" sz="1600" dirty="0"/>
              <a:t> </a:t>
            </a:r>
            <a:r>
              <a:rPr lang="pt-BR" sz="1600" dirty="0" err="1"/>
              <a:t>and</a:t>
            </a:r>
            <a:r>
              <a:rPr lang="pt-BR" sz="1600" dirty="0"/>
              <a:t> </a:t>
            </a:r>
            <a:r>
              <a:rPr lang="pt-BR" sz="1600" dirty="0" err="1"/>
              <a:t>mackinsey</a:t>
            </a:r>
            <a:r>
              <a:rPr lang="pt-BR" sz="1600" dirty="0"/>
              <a:t>, </a:t>
            </a:r>
            <a:r>
              <a:rPr lang="pt-BR" sz="1600" dirty="0" err="1"/>
              <a:t>globally</a:t>
            </a:r>
            <a:r>
              <a:rPr lang="pt-BR" sz="1600" dirty="0"/>
              <a:t> in 2021. </a:t>
            </a:r>
            <a:r>
              <a:rPr lang="pt-BR" sz="1600" dirty="0" err="1"/>
              <a:t>there</a:t>
            </a:r>
            <a:r>
              <a:rPr lang="pt-BR" sz="1600" dirty="0"/>
              <a:t> are 6 </a:t>
            </a:r>
            <a:r>
              <a:rPr lang="pt-BR" sz="1600" dirty="0" err="1"/>
              <a:t>main</a:t>
            </a:r>
            <a:r>
              <a:rPr lang="pt-BR" sz="1600" dirty="0"/>
              <a:t> </a:t>
            </a:r>
            <a:r>
              <a:rPr lang="pt-BR" sz="1600" dirty="0" err="1"/>
              <a:t>trends</a:t>
            </a:r>
            <a:r>
              <a:rPr lang="pt-BR" sz="1600" dirty="0"/>
              <a:t> </a:t>
            </a:r>
            <a:r>
              <a:rPr lang="pt-BR" sz="1600" dirty="0" err="1"/>
              <a:t>shaping</a:t>
            </a:r>
            <a:r>
              <a:rPr lang="pt-BR" sz="1600" dirty="0"/>
              <a:t> </a:t>
            </a:r>
            <a:r>
              <a:rPr lang="pt-BR" sz="1600" dirty="0" err="1"/>
              <a:t>the</a:t>
            </a:r>
            <a:r>
              <a:rPr lang="pt-BR" sz="1600" dirty="0"/>
              <a:t> future </a:t>
            </a:r>
            <a:r>
              <a:rPr lang="pt-BR" sz="1600" dirty="0" err="1"/>
              <a:t>and</a:t>
            </a:r>
            <a:r>
              <a:rPr lang="pt-BR" sz="1600" dirty="0"/>
              <a:t> </a:t>
            </a:r>
            <a:r>
              <a:rPr lang="pt-BR" sz="1600" dirty="0" err="1"/>
              <a:t>the</a:t>
            </a:r>
            <a:r>
              <a:rPr lang="pt-BR" sz="1600" dirty="0"/>
              <a:t> </a:t>
            </a:r>
            <a:r>
              <a:rPr lang="pt-BR" sz="1600" dirty="0" err="1"/>
              <a:t>main</a:t>
            </a:r>
            <a:r>
              <a:rPr lang="pt-BR" sz="1600" dirty="0"/>
              <a:t> </a:t>
            </a:r>
            <a:r>
              <a:rPr lang="pt-BR" sz="1600" dirty="0" err="1"/>
              <a:t>one</a:t>
            </a:r>
            <a:r>
              <a:rPr lang="pt-BR" sz="1600" dirty="0"/>
              <a:t> </a:t>
            </a:r>
            <a:r>
              <a:rPr lang="pt-BR" sz="1600" dirty="0" err="1"/>
              <a:t>is</a:t>
            </a:r>
            <a:r>
              <a:rPr lang="pt-BR" sz="1600" dirty="0"/>
              <a:t> </a:t>
            </a:r>
            <a:r>
              <a:rPr lang="pt-BR" sz="1600" dirty="0" err="1"/>
              <a:t>sustainable</a:t>
            </a:r>
            <a:r>
              <a:rPr lang="pt-BR" sz="1600" dirty="0"/>
              <a:t> </a:t>
            </a:r>
            <a:r>
              <a:rPr lang="pt-BR" sz="1600" dirty="0" err="1"/>
              <a:t>purpose</a:t>
            </a:r>
            <a:r>
              <a:rPr lang="pt-BR" sz="1600" dirty="0"/>
              <a:t>: </a:t>
            </a:r>
            <a:r>
              <a:rPr lang="pt-BR" sz="1600" dirty="0" err="1"/>
              <a:t>creating</a:t>
            </a:r>
            <a:r>
              <a:rPr lang="pt-BR" sz="1600" dirty="0"/>
              <a:t> </a:t>
            </a:r>
            <a:r>
              <a:rPr lang="pt-BR" sz="1600" dirty="0" err="1"/>
              <a:t>shared</a:t>
            </a:r>
            <a:r>
              <a:rPr lang="pt-BR" sz="1600" dirty="0"/>
              <a:t> </a:t>
            </a:r>
            <a:r>
              <a:rPr lang="pt-BR" sz="1600" dirty="0" err="1"/>
              <a:t>value</a:t>
            </a:r>
            <a:r>
              <a:rPr lang="pt-BR" sz="1600" dirty="0"/>
              <a:t> for </a:t>
            </a:r>
            <a:r>
              <a:rPr lang="pt-BR" sz="1600" dirty="0" err="1"/>
              <a:t>all</a:t>
            </a:r>
            <a:r>
              <a:rPr lang="pt-BR" sz="1600" dirty="0"/>
              <a:t> stakeholders. </a:t>
            </a:r>
            <a:r>
              <a:rPr lang="pt-BR" sz="1600" dirty="0" err="1"/>
              <a:t>So</a:t>
            </a:r>
            <a:r>
              <a:rPr lang="pt-BR" sz="1600" dirty="0"/>
              <a:t> </a:t>
            </a:r>
            <a:r>
              <a:rPr lang="pt-BR" sz="1600" dirty="0" err="1"/>
              <a:t>we</a:t>
            </a:r>
            <a:r>
              <a:rPr lang="pt-BR" sz="1600" dirty="0"/>
              <a:t> </a:t>
            </a:r>
            <a:r>
              <a:rPr lang="pt-BR" sz="1600" dirty="0" err="1"/>
              <a:t>can</a:t>
            </a:r>
            <a:r>
              <a:rPr lang="pt-BR" sz="1600" dirty="0"/>
              <a:t> </a:t>
            </a:r>
            <a:r>
              <a:rPr lang="pt-BR" sz="1600" dirty="0" err="1"/>
              <a:t>see</a:t>
            </a:r>
            <a:r>
              <a:rPr lang="pt-BR" sz="1600" dirty="0"/>
              <a:t> </a:t>
            </a:r>
            <a:r>
              <a:rPr lang="pt-BR" sz="1600" dirty="0" err="1"/>
              <a:t>here</a:t>
            </a:r>
            <a:r>
              <a:rPr lang="pt-BR" sz="1600" dirty="0"/>
              <a:t> </a:t>
            </a:r>
            <a:r>
              <a:rPr lang="pt-BR" sz="1600" dirty="0" err="1"/>
              <a:t>evidence</a:t>
            </a:r>
            <a:r>
              <a:rPr lang="pt-BR" sz="1600" dirty="0"/>
              <a:t> </a:t>
            </a:r>
            <a:r>
              <a:rPr lang="pt-BR" sz="1600" dirty="0" err="1"/>
              <a:t>of</a:t>
            </a:r>
            <a:r>
              <a:rPr lang="pt-BR" sz="1600" dirty="0"/>
              <a:t> </a:t>
            </a:r>
            <a:r>
              <a:rPr lang="pt-BR" sz="1600" dirty="0" err="1"/>
              <a:t>organizations</a:t>
            </a:r>
            <a:r>
              <a:rPr lang="pt-BR" sz="1600" dirty="0"/>
              <a:t> </a:t>
            </a:r>
            <a:r>
              <a:rPr lang="pt-BR" sz="1600" dirty="0" err="1"/>
              <a:t>embeding</a:t>
            </a:r>
            <a:r>
              <a:rPr lang="pt-BR" sz="1600" dirty="0"/>
              <a:t> </a:t>
            </a:r>
            <a:r>
              <a:rPr lang="pt-BR" sz="1600" dirty="0" err="1"/>
              <a:t>sustainability</a:t>
            </a:r>
            <a:r>
              <a:rPr lang="pt-BR" sz="1600" dirty="0"/>
              <a:t> in </a:t>
            </a:r>
            <a:r>
              <a:rPr lang="pt-BR" sz="1600" dirty="0" err="1"/>
              <a:t>their</a:t>
            </a:r>
            <a:r>
              <a:rPr lang="pt-BR" sz="1600" dirty="0"/>
              <a:t> </a:t>
            </a:r>
            <a:r>
              <a:rPr lang="pt-BR" sz="1600" dirty="0" err="1"/>
              <a:t>businessess</a:t>
            </a:r>
            <a:r>
              <a:rPr lang="pt-BR" sz="1600" dirty="0"/>
              <a:t> in </a:t>
            </a:r>
            <a:r>
              <a:rPr lang="pt-BR" sz="1600" dirty="0" err="1"/>
              <a:t>many</a:t>
            </a:r>
            <a:r>
              <a:rPr lang="pt-BR" sz="1600" dirty="0"/>
              <a:t> diferente </a:t>
            </a:r>
            <a:r>
              <a:rPr lang="pt-BR" sz="1600" dirty="0" err="1"/>
              <a:t>ways</a:t>
            </a:r>
            <a:r>
              <a:rPr lang="pt-BR" sz="1600" dirty="0"/>
              <a:t>.. </a:t>
            </a:r>
            <a:r>
              <a:rPr lang="pt-BR" sz="1600" dirty="0" err="1"/>
              <a:t>And</a:t>
            </a:r>
            <a:r>
              <a:rPr lang="pt-BR" sz="1600" dirty="0"/>
              <a:t> it requires </a:t>
            </a:r>
            <a:r>
              <a:rPr lang="pt-BR" sz="1600" dirty="0" err="1"/>
              <a:t>companies</a:t>
            </a:r>
            <a:r>
              <a:rPr lang="pt-BR" sz="1600" dirty="0"/>
              <a:t> </a:t>
            </a:r>
            <a:r>
              <a:rPr lang="pt-BR" sz="1600" dirty="0" err="1"/>
              <a:t>to</a:t>
            </a:r>
            <a:r>
              <a:rPr lang="pt-BR" sz="1600" dirty="0"/>
              <a:t> go </a:t>
            </a:r>
            <a:r>
              <a:rPr lang="pt-BR" sz="1600" dirty="0" err="1"/>
              <a:t>far</a:t>
            </a:r>
            <a:r>
              <a:rPr lang="pt-BR" sz="1600" dirty="0"/>
              <a:t> </a:t>
            </a:r>
            <a:r>
              <a:rPr lang="pt-BR" sz="1600" dirty="0" err="1"/>
              <a:t>beyond</a:t>
            </a:r>
            <a:r>
              <a:rPr lang="pt-BR" sz="1600" dirty="0"/>
              <a:t> </a:t>
            </a:r>
            <a:r>
              <a:rPr lang="pt-BR" sz="1600" dirty="0" err="1"/>
              <a:t>good</a:t>
            </a:r>
            <a:r>
              <a:rPr lang="pt-BR" sz="1600" dirty="0"/>
              <a:t> </a:t>
            </a:r>
            <a:r>
              <a:rPr lang="pt-BR" sz="1600" dirty="0" err="1"/>
              <a:t>intentions</a:t>
            </a:r>
            <a:r>
              <a:rPr lang="pt-BR" sz="1600" dirty="0"/>
              <a:t> </a:t>
            </a:r>
            <a:r>
              <a:rPr lang="pt-BR" sz="1600" dirty="0" err="1"/>
              <a:t>and</a:t>
            </a:r>
            <a:r>
              <a:rPr lang="pt-BR" sz="1600" dirty="0"/>
              <a:t> </a:t>
            </a:r>
            <a:r>
              <a:rPr lang="pt-BR" sz="1600" dirty="0" err="1"/>
              <a:t>adopt</a:t>
            </a:r>
            <a:r>
              <a:rPr lang="pt-BR" sz="1600" dirty="0"/>
              <a:t> </a:t>
            </a:r>
            <a:r>
              <a:rPr lang="pt-BR" sz="1600" dirty="0" err="1"/>
              <a:t>this</a:t>
            </a:r>
            <a:r>
              <a:rPr lang="pt-BR" sz="1600" dirty="0"/>
              <a:t> agenda </a:t>
            </a:r>
            <a:r>
              <a:rPr lang="pt-BR" sz="1600" dirty="0" err="1"/>
              <a:t>strategically</a:t>
            </a:r>
            <a:r>
              <a:rPr lang="pt-BR" sz="1600" dirty="0"/>
              <a:t>. </a:t>
            </a:r>
            <a:r>
              <a:rPr lang="pt-BR" sz="1600" dirty="0" err="1"/>
              <a:t>And</a:t>
            </a:r>
            <a:r>
              <a:rPr lang="pt-BR" sz="1600" dirty="0"/>
              <a:t> </a:t>
            </a:r>
            <a:r>
              <a:rPr lang="pt-BR" sz="1600" dirty="0" err="1"/>
              <a:t>what</a:t>
            </a:r>
            <a:r>
              <a:rPr lang="pt-BR" sz="1600" dirty="0"/>
              <a:t> </a:t>
            </a:r>
            <a:r>
              <a:rPr lang="pt-BR" sz="1600" dirty="0" err="1"/>
              <a:t>we</a:t>
            </a:r>
            <a:r>
              <a:rPr lang="pt-BR" sz="1600" dirty="0"/>
              <a:t> </a:t>
            </a:r>
            <a:r>
              <a:rPr lang="pt-BR" sz="1600" dirty="0" err="1"/>
              <a:t>can</a:t>
            </a:r>
            <a:r>
              <a:rPr lang="pt-BR" sz="1600" dirty="0"/>
              <a:t> </a:t>
            </a:r>
            <a:r>
              <a:rPr lang="pt-BR" sz="1600" dirty="0" err="1"/>
              <a:t>also</a:t>
            </a:r>
            <a:r>
              <a:rPr lang="pt-BR" sz="1600" dirty="0"/>
              <a:t> </a:t>
            </a:r>
            <a:r>
              <a:rPr lang="pt-BR" sz="1600" dirty="0" err="1"/>
              <a:t>see</a:t>
            </a:r>
            <a:r>
              <a:rPr lang="pt-BR" sz="1600" dirty="0"/>
              <a:t> </a:t>
            </a:r>
            <a:r>
              <a:rPr lang="pt-BR" sz="1600" dirty="0" err="1"/>
              <a:t>here</a:t>
            </a:r>
            <a:r>
              <a:rPr lang="pt-BR" sz="1600" dirty="0"/>
              <a:t> </a:t>
            </a:r>
            <a:r>
              <a:rPr lang="pt-BR" sz="1600" dirty="0" err="1"/>
              <a:t>is</a:t>
            </a:r>
            <a:r>
              <a:rPr lang="pt-BR" sz="1600" dirty="0"/>
              <a:t> </a:t>
            </a:r>
            <a:r>
              <a:rPr lang="pt-BR" sz="1600" dirty="0" err="1"/>
              <a:t>that</a:t>
            </a:r>
            <a:r>
              <a:rPr lang="pt-BR" sz="1600" dirty="0"/>
              <a:t> </a:t>
            </a:r>
            <a:r>
              <a:rPr lang="pt-BR" sz="1600" dirty="0" err="1"/>
              <a:t>most</a:t>
            </a:r>
            <a:r>
              <a:rPr lang="pt-BR" sz="1600" dirty="0"/>
              <a:t> </a:t>
            </a:r>
            <a:r>
              <a:rPr lang="pt-BR" sz="1600" dirty="0" err="1"/>
              <a:t>of</a:t>
            </a:r>
            <a:r>
              <a:rPr lang="pt-BR" sz="1600" dirty="0"/>
              <a:t> </a:t>
            </a:r>
            <a:r>
              <a:rPr lang="pt-BR" sz="1600" dirty="0" err="1"/>
              <a:t>them</a:t>
            </a:r>
            <a:r>
              <a:rPr lang="pt-BR" sz="1600" dirty="0"/>
              <a:t> are </a:t>
            </a:r>
            <a:r>
              <a:rPr lang="pt-BR" sz="1600" dirty="0" err="1"/>
              <a:t>communicating</a:t>
            </a:r>
            <a:r>
              <a:rPr lang="pt-BR" sz="1600" dirty="0"/>
              <a:t> </a:t>
            </a:r>
            <a:r>
              <a:rPr lang="pt-BR" sz="1600" dirty="0" err="1"/>
              <a:t>this</a:t>
            </a:r>
            <a:r>
              <a:rPr lang="pt-BR" sz="1600" dirty="0"/>
              <a:t> </a:t>
            </a:r>
            <a:r>
              <a:rPr lang="pt-BR" sz="1600" dirty="0" err="1"/>
              <a:t>trhough</a:t>
            </a:r>
            <a:r>
              <a:rPr lang="pt-BR" sz="1600" dirty="0"/>
              <a:t> </a:t>
            </a:r>
            <a:r>
              <a:rPr lang="pt-BR" sz="1600" dirty="0" err="1"/>
              <a:t>their</a:t>
            </a:r>
            <a:r>
              <a:rPr lang="pt-BR" sz="1600" dirty="0"/>
              <a:t> </a:t>
            </a:r>
            <a:r>
              <a:rPr lang="pt-BR" sz="1600" dirty="0" err="1"/>
              <a:t>mission</a:t>
            </a:r>
            <a:r>
              <a:rPr lang="pt-BR" sz="1600" dirty="0"/>
              <a:t> </a:t>
            </a:r>
            <a:r>
              <a:rPr lang="pt-BR" sz="1600" dirty="0" err="1"/>
              <a:t>and</a:t>
            </a:r>
            <a:r>
              <a:rPr lang="pt-BR" sz="1600" dirty="0"/>
              <a:t> </a:t>
            </a:r>
            <a:r>
              <a:rPr lang="pt-BR" sz="1600" dirty="0" err="1"/>
              <a:t>values</a:t>
            </a:r>
            <a:r>
              <a:rPr lang="pt-BR" sz="1600" dirty="0"/>
              <a:t>, </a:t>
            </a:r>
            <a:r>
              <a:rPr lang="pt-BR" sz="1600" dirty="0" err="1"/>
              <a:t>but</a:t>
            </a:r>
            <a:r>
              <a:rPr lang="pt-BR" sz="1600" dirty="0"/>
              <a:t> </a:t>
            </a:r>
            <a:r>
              <a:rPr lang="pt-BR" sz="1600" dirty="0" err="1"/>
              <a:t>there</a:t>
            </a:r>
            <a:r>
              <a:rPr lang="pt-BR" sz="1600" dirty="0"/>
              <a:t> </a:t>
            </a:r>
            <a:r>
              <a:rPr lang="pt-BR" sz="1600" dirty="0" err="1"/>
              <a:t>is</a:t>
            </a:r>
            <a:r>
              <a:rPr lang="pt-BR" sz="1600" dirty="0"/>
              <a:t> still gap </a:t>
            </a:r>
            <a:r>
              <a:rPr lang="pt-BR" sz="1600" dirty="0" err="1"/>
              <a:t>and</a:t>
            </a:r>
            <a:r>
              <a:rPr lang="pt-BR" sz="1600" dirty="0"/>
              <a:t> </a:t>
            </a:r>
            <a:r>
              <a:rPr lang="pt-BR" sz="1600" dirty="0" err="1"/>
              <a:t>many</a:t>
            </a:r>
            <a:r>
              <a:rPr lang="pt-BR" sz="1600" dirty="0"/>
              <a:t> </a:t>
            </a:r>
            <a:r>
              <a:rPr lang="pt-BR" sz="1600" dirty="0" err="1"/>
              <a:t>opportunities</a:t>
            </a:r>
            <a:r>
              <a:rPr lang="pt-BR" sz="1600" dirty="0"/>
              <a:t> </a:t>
            </a:r>
            <a:r>
              <a:rPr lang="pt-BR" sz="1600" dirty="0" err="1"/>
              <a:t>to</a:t>
            </a:r>
            <a:r>
              <a:rPr lang="pt-BR" sz="1600" dirty="0"/>
              <a:t> </a:t>
            </a:r>
            <a:r>
              <a:rPr lang="pt-BR" sz="1600" dirty="0" err="1"/>
              <a:t>advance</a:t>
            </a:r>
            <a:r>
              <a:rPr lang="pt-BR" sz="1600" dirty="0"/>
              <a:t> </a:t>
            </a:r>
            <a:r>
              <a:rPr lang="pt-BR" sz="1600" dirty="0" err="1"/>
              <a:t>this</a:t>
            </a:r>
            <a:r>
              <a:rPr lang="pt-BR" sz="1600" dirty="0"/>
              <a:t> </a:t>
            </a:r>
            <a:r>
              <a:rPr lang="pt-BR" sz="1600" dirty="0" err="1"/>
              <a:t>implamentation</a:t>
            </a:r>
            <a:r>
              <a:rPr lang="pt-BR" sz="1600" dirty="0"/>
              <a:t>. </a:t>
            </a:r>
            <a:r>
              <a:rPr lang="pt-BR" sz="1600" dirty="0" err="1"/>
              <a:t>Here</a:t>
            </a:r>
            <a:r>
              <a:rPr lang="pt-BR" sz="1600" dirty="0"/>
              <a:t> some </a:t>
            </a:r>
            <a:r>
              <a:rPr lang="pt-BR" sz="1600" dirty="0" err="1"/>
              <a:t>of</a:t>
            </a:r>
            <a:r>
              <a:rPr lang="pt-BR" sz="1600" dirty="0"/>
              <a:t> </a:t>
            </a:r>
            <a:r>
              <a:rPr lang="pt-BR" sz="1600" dirty="0" err="1"/>
              <a:t>the</a:t>
            </a:r>
            <a:r>
              <a:rPr lang="pt-BR" sz="1600" dirty="0"/>
              <a:t> </a:t>
            </a:r>
            <a:r>
              <a:rPr lang="pt-BR" sz="1600" dirty="0" err="1"/>
              <a:t>challneging</a:t>
            </a:r>
            <a:r>
              <a:rPr lang="pt-BR" sz="1600" dirty="0"/>
              <a:t> points </a:t>
            </a:r>
            <a:r>
              <a:rPr lang="pt-BR" sz="1600" dirty="0" err="1"/>
              <a:t>we</a:t>
            </a:r>
            <a:r>
              <a:rPr lang="pt-BR" sz="1600" dirty="0"/>
              <a:t> </a:t>
            </a:r>
            <a:r>
              <a:rPr lang="pt-BR" sz="1600" dirty="0" err="1"/>
              <a:t>usuallty</a:t>
            </a:r>
            <a:r>
              <a:rPr lang="pt-BR" sz="1600" dirty="0"/>
              <a:t> </a:t>
            </a:r>
            <a:r>
              <a:rPr lang="pt-BR" sz="1600" dirty="0" err="1"/>
              <a:t>here</a:t>
            </a:r>
            <a:r>
              <a:rPr lang="pt-BR" sz="1600" dirty="0"/>
              <a:t> </a:t>
            </a:r>
            <a:r>
              <a:rPr lang="pt-BR" sz="1600" dirty="0" err="1"/>
              <a:t>from</a:t>
            </a:r>
            <a:r>
              <a:rPr lang="pt-BR" sz="1600" dirty="0"/>
              <a:t> clientes </a:t>
            </a:r>
            <a:r>
              <a:rPr lang="pt-BR" sz="1600" dirty="0" err="1"/>
              <a:t>is</a:t>
            </a:r>
            <a:r>
              <a:rPr lang="pt-BR" sz="1600" dirty="0"/>
              <a:t>  </a:t>
            </a:r>
            <a:r>
              <a:rPr lang="pt-BR" sz="1600" dirty="0" err="1"/>
              <a:t>supply</a:t>
            </a:r>
            <a:r>
              <a:rPr lang="pt-BR" sz="1600" dirty="0"/>
              <a:t> </a:t>
            </a:r>
            <a:r>
              <a:rPr lang="pt-BR" sz="1600" dirty="0" err="1"/>
              <a:t>chain</a:t>
            </a:r>
            <a:r>
              <a:rPr lang="pt-BR" sz="1600" dirty="0"/>
              <a:t> management. It </a:t>
            </a:r>
            <a:r>
              <a:rPr lang="pt-BR" sz="1600" dirty="0" err="1"/>
              <a:t>has</a:t>
            </a:r>
            <a:r>
              <a:rPr lang="pt-BR" sz="1600" dirty="0"/>
              <a:t> </a:t>
            </a:r>
            <a:r>
              <a:rPr lang="pt-BR" sz="1600" dirty="0" err="1"/>
              <a:t>been</a:t>
            </a:r>
            <a:r>
              <a:rPr lang="pt-BR" sz="1600" dirty="0"/>
              <a:t> </a:t>
            </a:r>
            <a:r>
              <a:rPr lang="pt-BR" sz="1600" dirty="0" err="1"/>
              <a:t>one</a:t>
            </a:r>
            <a:r>
              <a:rPr lang="pt-BR" sz="1600" dirty="0"/>
              <a:t> </a:t>
            </a:r>
            <a:r>
              <a:rPr lang="pt-BR" sz="1600" dirty="0" err="1"/>
              <a:t>of</a:t>
            </a:r>
            <a:r>
              <a:rPr lang="pt-BR" sz="1600" dirty="0"/>
              <a:t> </a:t>
            </a:r>
            <a:r>
              <a:rPr lang="pt-BR" sz="1600" dirty="0" err="1"/>
              <a:t>the</a:t>
            </a:r>
            <a:r>
              <a:rPr lang="pt-BR" sz="1600" dirty="0"/>
              <a:t> </a:t>
            </a:r>
            <a:r>
              <a:rPr lang="pt-BR" sz="1600" dirty="0" err="1"/>
              <a:t>main</a:t>
            </a:r>
            <a:r>
              <a:rPr lang="pt-BR" sz="1600" dirty="0"/>
              <a:t> forces </a:t>
            </a:r>
            <a:r>
              <a:rPr lang="pt-BR" sz="1600" dirty="0" err="1"/>
              <a:t>pushing</a:t>
            </a:r>
            <a:r>
              <a:rPr lang="pt-BR" sz="1600" dirty="0"/>
              <a:t> </a:t>
            </a:r>
            <a:r>
              <a:rPr lang="pt-BR" sz="1600" dirty="0" err="1"/>
              <a:t>the</a:t>
            </a:r>
            <a:r>
              <a:rPr lang="pt-BR" sz="1600" dirty="0"/>
              <a:t> </a:t>
            </a:r>
            <a:r>
              <a:rPr lang="pt-BR" sz="1600" dirty="0" err="1"/>
              <a:t>sustainability</a:t>
            </a:r>
            <a:r>
              <a:rPr lang="pt-BR" sz="1600" dirty="0"/>
              <a:t> agenda, </a:t>
            </a:r>
            <a:r>
              <a:rPr lang="pt-BR" sz="1600" dirty="0" err="1"/>
              <a:t>once</a:t>
            </a:r>
            <a:r>
              <a:rPr lang="pt-BR" sz="1600" dirty="0"/>
              <a:t> </a:t>
            </a:r>
            <a:r>
              <a:rPr lang="pt-BR" sz="1600" dirty="0" err="1"/>
              <a:t>one</a:t>
            </a:r>
            <a:r>
              <a:rPr lang="pt-BR" sz="1600" dirty="0"/>
              <a:t> big </a:t>
            </a:r>
            <a:r>
              <a:rPr lang="pt-BR" sz="1600" dirty="0" err="1"/>
              <a:t>company</a:t>
            </a:r>
            <a:r>
              <a:rPr lang="pt-BR" sz="1600" dirty="0"/>
              <a:t> </a:t>
            </a:r>
            <a:r>
              <a:rPr lang="pt-BR" sz="1600" dirty="0" err="1"/>
              <a:t>stratr</a:t>
            </a:r>
            <a:r>
              <a:rPr lang="pt-BR" sz="1600" dirty="0"/>
              <a:t> </a:t>
            </a:r>
            <a:r>
              <a:rPr lang="pt-BR" sz="1600" dirty="0" err="1"/>
              <a:t>requiring</a:t>
            </a:r>
            <a:r>
              <a:rPr lang="pt-BR" sz="1600" dirty="0"/>
              <a:t> </a:t>
            </a:r>
            <a:r>
              <a:rPr lang="pt-BR" sz="1600" dirty="0" err="1"/>
              <a:t>things</a:t>
            </a:r>
            <a:r>
              <a:rPr lang="pt-BR" sz="1600" dirty="0"/>
              <a:t> </a:t>
            </a:r>
            <a:r>
              <a:rPr lang="pt-BR" sz="1600" dirty="0" err="1"/>
              <a:t>from</a:t>
            </a:r>
            <a:r>
              <a:rPr lang="pt-BR" sz="1600" dirty="0"/>
              <a:t> its </a:t>
            </a:r>
            <a:r>
              <a:rPr lang="pt-BR" sz="1600" dirty="0" err="1"/>
              <a:t>suppliers</a:t>
            </a:r>
            <a:r>
              <a:rPr lang="pt-BR" sz="1600" dirty="0"/>
              <a:t>, </a:t>
            </a:r>
            <a:r>
              <a:rPr lang="pt-BR" sz="1600" dirty="0" err="1"/>
              <a:t>we</a:t>
            </a:r>
            <a:r>
              <a:rPr lang="pt-BR" sz="1600" dirty="0"/>
              <a:t> </a:t>
            </a:r>
            <a:r>
              <a:rPr lang="pt-BR" sz="1600" dirty="0" err="1"/>
              <a:t>have</a:t>
            </a:r>
            <a:r>
              <a:rPr lang="pt-BR" sz="1600" dirty="0"/>
              <a:t> a </a:t>
            </a:r>
            <a:r>
              <a:rPr lang="pt-BR" sz="1600" dirty="0" err="1"/>
              <a:t>whole</a:t>
            </a:r>
            <a:r>
              <a:rPr lang="pt-BR" sz="1600" dirty="0"/>
              <a:t> </a:t>
            </a:r>
            <a:r>
              <a:rPr lang="pt-BR" sz="1600" dirty="0" err="1"/>
              <a:t>chain</a:t>
            </a:r>
            <a:r>
              <a:rPr lang="pt-BR" sz="1600" dirty="0"/>
              <a:t> </a:t>
            </a:r>
            <a:r>
              <a:rPr lang="pt-BR" sz="1600" dirty="0" err="1"/>
              <a:t>forced</a:t>
            </a:r>
            <a:r>
              <a:rPr lang="pt-BR" sz="1600" dirty="0"/>
              <a:t> </a:t>
            </a:r>
            <a:r>
              <a:rPr lang="pt-BR" sz="1600" dirty="0" err="1"/>
              <a:t>to</a:t>
            </a:r>
            <a:r>
              <a:rPr lang="pt-BR" sz="1600" dirty="0"/>
              <a:t> </a:t>
            </a:r>
            <a:r>
              <a:rPr lang="pt-BR" sz="1600" dirty="0" err="1"/>
              <a:t>adapt</a:t>
            </a:r>
            <a:r>
              <a:rPr lang="pt-BR" sz="1600" dirty="0"/>
              <a:t> </a:t>
            </a:r>
            <a:r>
              <a:rPr lang="pt-BR" sz="1600" dirty="0" err="1"/>
              <a:t>to</a:t>
            </a:r>
            <a:r>
              <a:rPr lang="pt-BR" sz="1600" dirty="0"/>
              <a:t> </a:t>
            </a:r>
            <a:r>
              <a:rPr lang="pt-BR" sz="1600" dirty="0" err="1"/>
              <a:t>survive</a:t>
            </a:r>
            <a:endParaRPr lang="pt-BR" sz="1600" dirty="0"/>
          </a:p>
          <a:p>
            <a:endParaRPr lang="pt-BR" sz="1600"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6</a:t>
            </a:fld>
            <a:endParaRPr lang="pt-BR"/>
          </a:p>
        </p:txBody>
      </p:sp>
    </p:spTree>
    <p:extLst>
      <p:ext uri="{BB962C8B-B14F-4D97-AF65-F5344CB8AC3E}">
        <p14:creationId xmlns:p14="http://schemas.microsoft.com/office/powerpoint/2010/main" val="420108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Wingdings" panose="05000000000000000000" pitchFamily="2" charset="2"/>
              <a:buNone/>
            </a:pPr>
            <a:r>
              <a:rPr lang="pt-BR" dirty="0" err="1"/>
              <a:t>And</a:t>
            </a:r>
            <a:r>
              <a:rPr lang="pt-BR" dirty="0"/>
              <a:t> </a:t>
            </a:r>
            <a:r>
              <a:rPr lang="pt-BR" dirty="0" err="1"/>
              <a:t>things</a:t>
            </a:r>
            <a:r>
              <a:rPr lang="pt-BR" dirty="0"/>
              <a:t> are </a:t>
            </a:r>
            <a:r>
              <a:rPr lang="pt-BR" dirty="0" err="1"/>
              <a:t>really</a:t>
            </a:r>
            <a:r>
              <a:rPr lang="pt-BR" dirty="0"/>
              <a:t> </a:t>
            </a:r>
            <a:r>
              <a:rPr lang="pt-BR" dirty="0" err="1"/>
              <a:t>advancing</a:t>
            </a:r>
            <a:r>
              <a:rPr lang="pt-BR" dirty="0"/>
              <a:t>! </a:t>
            </a:r>
            <a:r>
              <a:rPr lang="pt-BR" dirty="0" err="1"/>
              <a:t>This</a:t>
            </a:r>
            <a:r>
              <a:rPr lang="pt-BR" dirty="0"/>
              <a:t> agenda </a:t>
            </a:r>
            <a:r>
              <a:rPr lang="pt-BR" dirty="0" err="1"/>
              <a:t>is</a:t>
            </a:r>
            <a:r>
              <a:rPr lang="pt-BR" dirty="0"/>
              <a:t> </a:t>
            </a:r>
            <a:r>
              <a:rPr lang="pt-BR" dirty="0" err="1"/>
              <a:t>been</a:t>
            </a:r>
            <a:r>
              <a:rPr lang="pt-BR" dirty="0"/>
              <a:t> more </a:t>
            </a:r>
            <a:r>
              <a:rPr lang="pt-BR" dirty="0" err="1"/>
              <a:t>and</a:t>
            </a:r>
            <a:r>
              <a:rPr lang="pt-BR" dirty="0"/>
              <a:t> more </a:t>
            </a:r>
            <a:r>
              <a:rPr lang="pt-BR" dirty="0" err="1"/>
              <a:t>influenced</a:t>
            </a:r>
            <a:r>
              <a:rPr lang="pt-BR" dirty="0"/>
              <a:t> </a:t>
            </a:r>
            <a:r>
              <a:rPr lang="pt-BR" dirty="0" err="1"/>
              <a:t>by</a:t>
            </a:r>
            <a:r>
              <a:rPr lang="pt-BR" dirty="0"/>
              <a:t> </a:t>
            </a:r>
            <a:r>
              <a:rPr lang="pt-BR" dirty="0" err="1"/>
              <a:t>the</a:t>
            </a:r>
            <a:r>
              <a:rPr lang="pt-BR" dirty="0"/>
              <a:t> financial </a:t>
            </a:r>
            <a:r>
              <a:rPr lang="pt-BR" dirty="0" err="1"/>
              <a:t>market</a:t>
            </a:r>
            <a:endParaRPr lang="pt-BR" dirty="0"/>
          </a:p>
          <a:p>
            <a:pPr marL="0" indent="0">
              <a:buFont typeface="Wingdings" panose="05000000000000000000" pitchFamily="2" charset="2"/>
              <a:buNone/>
            </a:pPr>
            <a:endParaRPr lang="pt-BR"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dirty="0"/>
              <a:t>Larry </a:t>
            </a:r>
            <a:r>
              <a:rPr lang="pt-BR" dirty="0" err="1"/>
              <a:t>Fink</a:t>
            </a:r>
            <a:r>
              <a:rPr lang="pt-BR" dirty="0"/>
              <a:t> </a:t>
            </a:r>
            <a:r>
              <a:rPr lang="pt-BR" dirty="0" err="1"/>
              <a:t>this</a:t>
            </a:r>
            <a:r>
              <a:rPr lang="pt-BR" dirty="0"/>
              <a:t> </a:t>
            </a:r>
            <a:r>
              <a:rPr lang="pt-BR" dirty="0" err="1"/>
              <a:t>year</a:t>
            </a:r>
            <a:r>
              <a:rPr lang="pt-BR" dirty="0"/>
              <a:t>, </a:t>
            </a:r>
            <a:r>
              <a:rPr lang="pt-BR" dirty="0" err="1"/>
              <a:t>on</a:t>
            </a:r>
            <a:r>
              <a:rPr lang="pt-BR" dirty="0"/>
              <a:t> </a:t>
            </a:r>
            <a:r>
              <a:rPr lang="pt-BR" dirty="0" err="1"/>
              <a:t>his</a:t>
            </a:r>
            <a:r>
              <a:rPr lang="pt-BR" dirty="0"/>
              <a:t> </a:t>
            </a:r>
            <a:r>
              <a:rPr lang="pt-BR" dirty="0" err="1"/>
              <a:t>annual</a:t>
            </a:r>
            <a:r>
              <a:rPr lang="pt-BR" dirty="0"/>
              <a:t> </a:t>
            </a:r>
            <a:r>
              <a:rPr lang="pt-BR" dirty="0" err="1"/>
              <a:t>letter</a:t>
            </a:r>
            <a:r>
              <a:rPr lang="pt-BR" dirty="0"/>
              <a:t> </a:t>
            </a:r>
            <a:r>
              <a:rPr lang="pt-BR" dirty="0" err="1"/>
              <a:t>to</a:t>
            </a:r>
            <a:r>
              <a:rPr lang="pt-BR" dirty="0"/>
              <a:t> </a:t>
            </a:r>
            <a:r>
              <a:rPr lang="pt-BR" dirty="0" err="1"/>
              <a:t>the</a:t>
            </a:r>
            <a:r>
              <a:rPr lang="pt-BR" dirty="0"/>
              <a:t> </a:t>
            </a:r>
            <a:r>
              <a:rPr lang="pt-BR" dirty="0" err="1"/>
              <a:t>market</a:t>
            </a:r>
            <a:r>
              <a:rPr lang="pt-BR" dirty="0"/>
              <a:t>, </a:t>
            </a:r>
            <a:r>
              <a:rPr lang="pt-BR" dirty="0" err="1"/>
              <a:t>and</a:t>
            </a:r>
            <a:r>
              <a:rPr lang="pt-BR" dirty="0"/>
              <a:t> </a:t>
            </a:r>
            <a:r>
              <a:rPr lang="pt-BR" dirty="0" err="1"/>
              <a:t>he</a:t>
            </a:r>
            <a:r>
              <a:rPr lang="pt-BR" dirty="0"/>
              <a:t> </a:t>
            </a:r>
            <a:r>
              <a:rPr lang="pt-BR" dirty="0" err="1"/>
              <a:t>raises</a:t>
            </a:r>
            <a:r>
              <a:rPr lang="pt-BR" dirty="0"/>
              <a:t> </a:t>
            </a:r>
            <a:r>
              <a:rPr lang="pt-BR" dirty="0" err="1"/>
              <a:t>interesting</a:t>
            </a:r>
            <a:r>
              <a:rPr lang="pt-BR" dirty="0"/>
              <a:t> points </a:t>
            </a:r>
            <a:r>
              <a:rPr lang="pt-BR" dirty="0" err="1"/>
              <a:t>about</a:t>
            </a:r>
            <a:r>
              <a:rPr lang="pt-BR" dirty="0"/>
              <a:t> </a:t>
            </a:r>
            <a:r>
              <a:rPr lang="pt-BR" dirty="0" err="1"/>
              <a:t>the</a:t>
            </a:r>
            <a:r>
              <a:rPr lang="pt-BR" dirty="0"/>
              <a:t> </a:t>
            </a:r>
            <a:r>
              <a:rPr lang="pt-BR" dirty="0" err="1"/>
              <a:t>power</a:t>
            </a:r>
            <a:r>
              <a:rPr lang="pt-BR" dirty="0"/>
              <a:t> </a:t>
            </a:r>
            <a:r>
              <a:rPr lang="pt-BR" dirty="0" err="1"/>
              <a:t>of</a:t>
            </a:r>
            <a:r>
              <a:rPr lang="pt-BR" dirty="0"/>
              <a:t> </a:t>
            </a:r>
            <a:r>
              <a:rPr lang="pt-BR" dirty="0" err="1"/>
              <a:t>capitalism</a:t>
            </a:r>
            <a:r>
              <a:rPr lang="pt-BR" dirty="0"/>
              <a:t>. He </a:t>
            </a:r>
            <a:r>
              <a:rPr lang="pt-BR" dirty="0" err="1"/>
              <a:t>also</a:t>
            </a:r>
            <a:r>
              <a:rPr lang="pt-BR" dirty="0"/>
              <a:t> </a:t>
            </a:r>
            <a:r>
              <a:rPr lang="pt-BR" dirty="0" err="1"/>
              <a:t>highlights</a:t>
            </a:r>
            <a:r>
              <a:rPr lang="pt-BR" dirty="0"/>
              <a:t> </a:t>
            </a:r>
            <a:r>
              <a:rPr lang="pt-BR" dirty="0" err="1"/>
              <a:t>that</a:t>
            </a:r>
            <a:r>
              <a:rPr lang="pt-BR" dirty="0"/>
              <a:t> Every </a:t>
            </a:r>
            <a:r>
              <a:rPr lang="pt-BR" dirty="0" err="1"/>
              <a:t>inddustry</a:t>
            </a:r>
            <a:r>
              <a:rPr lang="pt-BR" dirty="0"/>
              <a:t> </a:t>
            </a:r>
            <a:r>
              <a:rPr lang="pt-BR" dirty="0" err="1"/>
              <a:t>will</a:t>
            </a:r>
            <a:r>
              <a:rPr lang="pt-BR" dirty="0"/>
              <a:t> </a:t>
            </a:r>
            <a:r>
              <a:rPr lang="pt-BR" dirty="0" err="1"/>
              <a:t>be</a:t>
            </a:r>
            <a:r>
              <a:rPr lang="pt-BR" dirty="0"/>
              <a:t> </a:t>
            </a:r>
            <a:r>
              <a:rPr lang="pt-BR" dirty="0" err="1"/>
              <a:t>transformed</a:t>
            </a:r>
            <a:r>
              <a:rPr lang="pt-BR" dirty="0"/>
              <a:t>, </a:t>
            </a:r>
            <a:r>
              <a:rPr lang="pt-BR" dirty="0" err="1"/>
              <a:t>eaither</a:t>
            </a:r>
            <a:r>
              <a:rPr lang="pt-BR" dirty="0"/>
              <a:t> </a:t>
            </a:r>
            <a:r>
              <a:rPr lang="pt-BR" dirty="0" err="1"/>
              <a:t>leading</a:t>
            </a:r>
            <a:r>
              <a:rPr lang="pt-BR" dirty="0"/>
              <a:t> </a:t>
            </a:r>
            <a:r>
              <a:rPr lang="pt-BR" dirty="0" err="1"/>
              <a:t>or</a:t>
            </a:r>
            <a:r>
              <a:rPr lang="pt-BR" dirty="0"/>
              <a:t> </a:t>
            </a:r>
            <a:r>
              <a:rPr lang="pt-BR" dirty="0" err="1"/>
              <a:t>being</a:t>
            </a:r>
            <a:r>
              <a:rPr lang="pt-BR" dirty="0"/>
              <a:t> led </a:t>
            </a:r>
            <a:r>
              <a:rPr lang="pt-BR" dirty="0" err="1"/>
              <a:t>by</a:t>
            </a:r>
            <a:r>
              <a:rPr lang="pt-BR" dirty="0"/>
              <a:t> </a:t>
            </a:r>
            <a:r>
              <a:rPr lang="pt-BR" dirty="0" err="1"/>
              <a:t>others</a:t>
            </a:r>
            <a:r>
              <a:rPr lang="pt-BR" dirty="0"/>
              <a:t>. </a:t>
            </a:r>
            <a:r>
              <a:rPr lang="pt-BR" dirty="0" err="1"/>
              <a:t>We</a:t>
            </a:r>
            <a:r>
              <a:rPr lang="pt-BR" dirty="0"/>
              <a:t> </a:t>
            </a:r>
            <a:r>
              <a:rPr lang="pt-BR" dirty="0" err="1"/>
              <a:t>know</a:t>
            </a:r>
            <a:r>
              <a:rPr lang="pt-BR" dirty="0"/>
              <a:t> </a:t>
            </a:r>
            <a:r>
              <a:rPr lang="pt-BR" dirty="0" err="1"/>
              <a:t>that</a:t>
            </a:r>
            <a:r>
              <a:rPr lang="pt-BR" dirty="0"/>
              <a:t> some </a:t>
            </a:r>
            <a:r>
              <a:rPr lang="pt-BR" dirty="0" err="1"/>
              <a:t>organizations</a:t>
            </a:r>
            <a:r>
              <a:rPr lang="pt-BR" dirty="0"/>
              <a:t> are </a:t>
            </a:r>
            <a:r>
              <a:rPr lang="pt-BR" dirty="0" err="1"/>
              <a:t>taking</a:t>
            </a:r>
            <a:r>
              <a:rPr lang="pt-BR" dirty="0"/>
              <a:t> </a:t>
            </a:r>
            <a:r>
              <a:rPr lang="pt-BR" dirty="0" err="1"/>
              <a:t>the</a:t>
            </a:r>
            <a:r>
              <a:rPr lang="pt-BR" dirty="0"/>
              <a:t> lead (</a:t>
            </a:r>
            <a:r>
              <a:rPr lang="pt-BR" dirty="0" err="1"/>
              <a:t>and</a:t>
            </a:r>
            <a:r>
              <a:rPr lang="pt-BR" dirty="0"/>
              <a:t> </a:t>
            </a:r>
            <a:r>
              <a:rPr lang="pt-BR" dirty="0" err="1"/>
              <a:t>here</a:t>
            </a:r>
            <a:r>
              <a:rPr lang="pt-BR" dirty="0"/>
              <a:t> I </a:t>
            </a:r>
            <a:r>
              <a:rPr lang="pt-BR" dirty="0" err="1"/>
              <a:t>can</a:t>
            </a:r>
            <a:r>
              <a:rPr lang="pt-BR" dirty="0"/>
              <a:t> </a:t>
            </a:r>
            <a:r>
              <a:rPr lang="pt-BR" dirty="0" err="1"/>
              <a:t>mention</a:t>
            </a:r>
            <a:r>
              <a:rPr lang="pt-BR" dirty="0"/>
              <a:t> </a:t>
            </a:r>
            <a:r>
              <a:rPr lang="pt-BR" dirty="0" err="1"/>
              <a:t>the</a:t>
            </a:r>
            <a:r>
              <a:rPr lang="pt-BR" dirty="0"/>
              <a:t> </a:t>
            </a:r>
            <a:r>
              <a:rPr lang="pt-BR" dirty="0" err="1"/>
              <a:t>situation</a:t>
            </a:r>
            <a:r>
              <a:rPr lang="pt-BR" dirty="0"/>
              <a:t> in </a:t>
            </a:r>
            <a:r>
              <a:rPr lang="pt-BR" dirty="0" err="1"/>
              <a:t>my</a:t>
            </a:r>
            <a:r>
              <a:rPr lang="pt-BR" dirty="0"/>
              <a:t> country, in Brazil, Where </a:t>
            </a:r>
            <a:r>
              <a:rPr lang="pt-BR" dirty="0" err="1"/>
              <a:t>we</a:t>
            </a:r>
            <a:r>
              <a:rPr lang="pt-BR" dirty="0"/>
              <a:t> </a:t>
            </a:r>
            <a:r>
              <a:rPr lang="pt-BR" dirty="0" err="1"/>
              <a:t>dont</a:t>
            </a:r>
            <a:r>
              <a:rPr lang="pt-BR" dirty="0"/>
              <a:t> </a:t>
            </a:r>
            <a:r>
              <a:rPr lang="pt-BR" dirty="0" err="1"/>
              <a:t>really</a:t>
            </a:r>
            <a:r>
              <a:rPr lang="pt-BR" dirty="0"/>
              <a:t> </a:t>
            </a:r>
            <a:r>
              <a:rPr lang="pt-BR" dirty="0" err="1"/>
              <a:t>have</a:t>
            </a:r>
            <a:r>
              <a:rPr lang="pt-BR" dirty="0"/>
              <a:t> </a:t>
            </a:r>
            <a:r>
              <a:rPr lang="pt-BR" dirty="0" err="1"/>
              <a:t>the</a:t>
            </a:r>
            <a:r>
              <a:rPr lang="pt-BR" dirty="0"/>
              <a:t> </a:t>
            </a:r>
            <a:r>
              <a:rPr lang="pt-BR" dirty="0" err="1"/>
              <a:t>support</a:t>
            </a:r>
            <a:r>
              <a:rPr lang="pt-BR" dirty="0"/>
              <a:t> </a:t>
            </a:r>
            <a:r>
              <a:rPr lang="pt-BR" dirty="0" err="1"/>
              <a:t>from</a:t>
            </a:r>
            <a:r>
              <a:rPr lang="pt-BR" dirty="0"/>
              <a:t> </a:t>
            </a:r>
            <a:r>
              <a:rPr lang="pt-BR" dirty="0" err="1"/>
              <a:t>government</a:t>
            </a:r>
            <a:r>
              <a:rPr lang="pt-BR" dirty="0"/>
              <a:t> </a:t>
            </a:r>
            <a:r>
              <a:rPr lang="pt-BR" dirty="0" err="1"/>
              <a:t>towards</a:t>
            </a:r>
            <a:r>
              <a:rPr lang="pt-BR" dirty="0"/>
              <a:t> </a:t>
            </a:r>
            <a:r>
              <a:rPr lang="pt-BR" dirty="0" err="1"/>
              <a:t>sustainable</a:t>
            </a:r>
            <a:r>
              <a:rPr lang="pt-BR" dirty="0"/>
              <a:t> Development, </a:t>
            </a:r>
            <a:r>
              <a:rPr lang="pt-BR" dirty="0" err="1"/>
              <a:t>but</a:t>
            </a:r>
            <a:r>
              <a:rPr lang="pt-BR" dirty="0"/>
              <a:t> big </a:t>
            </a:r>
            <a:r>
              <a:rPr lang="pt-BR" dirty="0" err="1"/>
              <a:t>national</a:t>
            </a:r>
            <a:r>
              <a:rPr lang="pt-BR" dirty="0"/>
              <a:t> </a:t>
            </a:r>
            <a:r>
              <a:rPr lang="pt-BR" dirty="0" err="1"/>
              <a:t>aand</a:t>
            </a:r>
            <a:r>
              <a:rPr lang="pt-BR" dirty="0"/>
              <a:t> </a:t>
            </a:r>
            <a:r>
              <a:rPr lang="pt-BR" dirty="0" err="1"/>
              <a:t>multinational</a:t>
            </a:r>
            <a:r>
              <a:rPr lang="pt-BR" dirty="0"/>
              <a:t> </a:t>
            </a:r>
            <a:r>
              <a:rPr lang="pt-BR" dirty="0" err="1"/>
              <a:t>companies</a:t>
            </a:r>
            <a:r>
              <a:rPr lang="pt-BR" dirty="0"/>
              <a:t> are </a:t>
            </a:r>
            <a:r>
              <a:rPr lang="pt-BR" dirty="0" err="1"/>
              <a:t>taking</a:t>
            </a:r>
            <a:r>
              <a:rPr lang="pt-BR" dirty="0"/>
              <a:t> </a:t>
            </a:r>
            <a:r>
              <a:rPr lang="pt-BR" dirty="0" err="1"/>
              <a:t>the</a:t>
            </a:r>
            <a:r>
              <a:rPr lang="pt-BR" dirty="0"/>
              <a:t> lead, </a:t>
            </a:r>
            <a:r>
              <a:rPr lang="pt-BR" dirty="0" err="1"/>
              <a:t>either</a:t>
            </a:r>
            <a:r>
              <a:rPr lang="pt-BR" dirty="0"/>
              <a:t> </a:t>
            </a:r>
            <a:r>
              <a:rPr lang="pt-BR" dirty="0" err="1"/>
              <a:t>because</a:t>
            </a:r>
            <a:r>
              <a:rPr lang="pt-BR" dirty="0"/>
              <a:t> They </a:t>
            </a:r>
            <a:r>
              <a:rPr lang="pt-BR" dirty="0" err="1"/>
              <a:t>realized</a:t>
            </a:r>
            <a:r>
              <a:rPr lang="pt-BR" dirty="0"/>
              <a:t> </a:t>
            </a:r>
            <a:r>
              <a:rPr lang="pt-BR" dirty="0" err="1"/>
              <a:t>the</a:t>
            </a:r>
            <a:r>
              <a:rPr lang="pt-BR" dirty="0"/>
              <a:t> </a:t>
            </a:r>
            <a:r>
              <a:rPr lang="pt-BR" dirty="0" err="1"/>
              <a:t>many</a:t>
            </a:r>
            <a:r>
              <a:rPr lang="pt-BR" dirty="0"/>
              <a:t> </a:t>
            </a:r>
            <a:r>
              <a:rPr lang="pt-BR" dirty="0" err="1"/>
              <a:t>benefits</a:t>
            </a:r>
            <a:r>
              <a:rPr lang="pt-BR" dirty="0"/>
              <a:t> </a:t>
            </a:r>
            <a:r>
              <a:rPr lang="pt-BR" dirty="0" err="1"/>
              <a:t>related</a:t>
            </a:r>
            <a:r>
              <a:rPr lang="pt-BR" dirty="0"/>
              <a:t> </a:t>
            </a:r>
            <a:r>
              <a:rPr lang="pt-BR" dirty="0" err="1"/>
              <a:t>to</a:t>
            </a:r>
            <a:r>
              <a:rPr lang="pt-BR" dirty="0"/>
              <a:t> na </a:t>
            </a:r>
            <a:r>
              <a:rPr lang="pt-BR" dirty="0" err="1"/>
              <a:t>strategic</a:t>
            </a:r>
            <a:r>
              <a:rPr lang="pt-BR" dirty="0"/>
              <a:t> agenda </a:t>
            </a:r>
            <a:r>
              <a:rPr lang="pt-BR" dirty="0" err="1"/>
              <a:t>or</a:t>
            </a:r>
            <a:r>
              <a:rPr lang="pt-BR" dirty="0"/>
              <a:t> </a:t>
            </a:r>
            <a:r>
              <a:rPr lang="pt-BR" dirty="0" err="1"/>
              <a:t>because</a:t>
            </a:r>
            <a:r>
              <a:rPr lang="pt-BR" dirty="0"/>
              <a:t> </a:t>
            </a:r>
            <a:r>
              <a:rPr lang="pt-BR" dirty="0" err="1"/>
              <a:t>they</a:t>
            </a:r>
            <a:r>
              <a:rPr lang="pt-BR" dirty="0"/>
              <a:t> are </a:t>
            </a:r>
            <a:r>
              <a:rPr lang="pt-BR" dirty="0" err="1"/>
              <a:t>being</a:t>
            </a:r>
            <a:r>
              <a:rPr lang="pt-BR" dirty="0"/>
              <a:t> </a:t>
            </a:r>
            <a:r>
              <a:rPr lang="pt-BR" dirty="0" err="1"/>
              <a:t>pressured</a:t>
            </a:r>
            <a:r>
              <a:rPr lang="pt-BR" dirty="0"/>
              <a:t> </a:t>
            </a:r>
            <a:r>
              <a:rPr lang="pt-BR" dirty="0" err="1"/>
              <a:t>by</a:t>
            </a:r>
            <a:r>
              <a:rPr lang="pt-BR" dirty="0"/>
              <a:t> </a:t>
            </a:r>
            <a:r>
              <a:rPr lang="pt-BR" dirty="0" err="1"/>
              <a:t>regulators</a:t>
            </a:r>
            <a:r>
              <a:rPr lang="pt-BR" dirty="0"/>
              <a:t>, </a:t>
            </a:r>
            <a:r>
              <a:rPr lang="pt-BR" dirty="0" err="1"/>
              <a:t>or</a:t>
            </a:r>
            <a:r>
              <a:rPr lang="pt-BR" dirty="0"/>
              <a:t> clientes for </a:t>
            </a:r>
            <a:r>
              <a:rPr lang="pt-BR" dirty="0" err="1"/>
              <a:t>example</a:t>
            </a:r>
            <a:r>
              <a:rPr lang="pt-BR" dirty="0"/>
              <a:t>.</a:t>
            </a:r>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7</a:t>
            </a:fld>
            <a:endParaRPr lang="pt-BR"/>
          </a:p>
        </p:txBody>
      </p:sp>
    </p:spTree>
    <p:extLst>
      <p:ext uri="{BB962C8B-B14F-4D97-AF65-F5344CB8AC3E}">
        <p14:creationId xmlns:p14="http://schemas.microsoft.com/office/powerpoint/2010/main" val="2654453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And</a:t>
            </a:r>
            <a:r>
              <a:rPr lang="pt-BR" dirty="0"/>
              <a:t> </a:t>
            </a:r>
            <a:r>
              <a:rPr lang="pt-BR" dirty="0" err="1"/>
              <a:t>there</a:t>
            </a:r>
            <a:r>
              <a:rPr lang="pt-BR" dirty="0"/>
              <a:t> </a:t>
            </a:r>
            <a:r>
              <a:rPr lang="pt-BR" dirty="0" err="1"/>
              <a:t>is</a:t>
            </a:r>
            <a:r>
              <a:rPr lang="pt-BR" dirty="0"/>
              <a:t> </a:t>
            </a:r>
            <a:r>
              <a:rPr lang="pt-BR" dirty="0" err="1"/>
              <a:t>already</a:t>
            </a:r>
            <a:r>
              <a:rPr lang="pt-BR" dirty="0"/>
              <a:t> a </a:t>
            </a:r>
            <a:r>
              <a:rPr lang="pt-BR" dirty="0" err="1"/>
              <a:t>variety</a:t>
            </a:r>
            <a:r>
              <a:rPr lang="pt-BR" dirty="0"/>
              <a:t> </a:t>
            </a:r>
            <a:r>
              <a:rPr lang="pt-BR" dirty="0" err="1"/>
              <a:t>of</a:t>
            </a:r>
            <a:r>
              <a:rPr lang="pt-BR" dirty="0"/>
              <a:t> </a:t>
            </a:r>
            <a:r>
              <a:rPr lang="pt-BR" dirty="0" err="1"/>
              <a:t>companies</a:t>
            </a:r>
            <a:r>
              <a:rPr lang="pt-BR" dirty="0"/>
              <a:t> </a:t>
            </a:r>
            <a:r>
              <a:rPr lang="pt-BR" dirty="0" err="1"/>
              <a:t>on</a:t>
            </a:r>
            <a:r>
              <a:rPr lang="pt-BR" dirty="0"/>
              <a:t> </a:t>
            </a:r>
            <a:r>
              <a:rPr lang="pt-BR" dirty="0" err="1"/>
              <a:t>the</a:t>
            </a:r>
            <a:r>
              <a:rPr lang="pt-BR" dirty="0"/>
              <a:t> </a:t>
            </a:r>
            <a:r>
              <a:rPr lang="pt-BR" dirty="0" err="1"/>
              <a:t>run</a:t>
            </a:r>
            <a:r>
              <a:rPr lang="pt-BR" dirty="0"/>
              <a:t> </a:t>
            </a:r>
            <a:r>
              <a:rPr lang="pt-BR" dirty="0" err="1"/>
              <a:t>towards</a:t>
            </a:r>
            <a:r>
              <a:rPr lang="pt-BR" dirty="0"/>
              <a:t> </a:t>
            </a:r>
            <a:r>
              <a:rPr lang="pt-BR" dirty="0" err="1"/>
              <a:t>green</a:t>
            </a:r>
            <a:r>
              <a:rPr lang="pt-BR" dirty="0"/>
              <a:t> </a:t>
            </a:r>
            <a:r>
              <a:rPr lang="pt-BR" dirty="0" err="1"/>
              <a:t>innovation</a:t>
            </a:r>
            <a:r>
              <a:rPr lang="pt-BR" dirty="0"/>
              <a:t> </a:t>
            </a:r>
            <a:r>
              <a:rPr lang="pt-BR" dirty="0" err="1"/>
              <a:t>and</a:t>
            </a:r>
            <a:r>
              <a:rPr lang="pt-BR" dirty="0"/>
              <a:t> </a:t>
            </a:r>
            <a:r>
              <a:rPr lang="pt-BR" dirty="0" err="1"/>
              <a:t>transformation</a:t>
            </a:r>
            <a:r>
              <a:rPr lang="pt-BR" dirty="0"/>
              <a:t>, </a:t>
            </a:r>
            <a:r>
              <a:rPr lang="pt-BR" dirty="0" err="1"/>
              <a:t>complying</a:t>
            </a:r>
            <a:r>
              <a:rPr lang="pt-BR" dirty="0"/>
              <a:t> </a:t>
            </a:r>
            <a:r>
              <a:rPr lang="pt-BR" dirty="0" err="1"/>
              <a:t>with</a:t>
            </a:r>
            <a:r>
              <a:rPr lang="pt-BR" dirty="0"/>
              <a:t> </a:t>
            </a:r>
            <a:r>
              <a:rPr lang="pt-BR" dirty="0" err="1"/>
              <a:t>regulations</a:t>
            </a:r>
            <a:r>
              <a:rPr lang="pt-BR" dirty="0"/>
              <a:t> </a:t>
            </a:r>
            <a:r>
              <a:rPr lang="pt-BR" dirty="0" err="1"/>
              <a:t>and</a:t>
            </a:r>
            <a:r>
              <a:rPr lang="pt-BR" dirty="0"/>
              <a:t> </a:t>
            </a:r>
            <a:r>
              <a:rPr lang="pt-BR" dirty="0" err="1"/>
              <a:t>goying</a:t>
            </a:r>
            <a:r>
              <a:rPr lang="pt-BR" dirty="0"/>
              <a:t> </a:t>
            </a:r>
            <a:r>
              <a:rPr lang="pt-BR" dirty="0" err="1"/>
              <a:t>far</a:t>
            </a:r>
            <a:r>
              <a:rPr lang="pt-BR" dirty="0"/>
              <a:t> </a:t>
            </a:r>
            <a:r>
              <a:rPr lang="pt-BR" dirty="0" err="1"/>
              <a:t>beyond</a:t>
            </a:r>
            <a:r>
              <a:rPr lang="pt-BR" dirty="0"/>
              <a:t> </a:t>
            </a:r>
            <a:r>
              <a:rPr lang="pt-BR" dirty="0" err="1"/>
              <a:t>with</a:t>
            </a:r>
            <a:r>
              <a:rPr lang="pt-BR" dirty="0"/>
              <a:t> </a:t>
            </a:r>
            <a:r>
              <a:rPr lang="pt-BR" dirty="0" err="1"/>
              <a:t>innovative</a:t>
            </a:r>
            <a:r>
              <a:rPr lang="pt-BR" dirty="0"/>
              <a:t> </a:t>
            </a:r>
            <a:r>
              <a:rPr lang="pt-BR" dirty="0" err="1"/>
              <a:t>initiatives</a:t>
            </a:r>
            <a:r>
              <a:rPr lang="pt-BR" dirty="0"/>
              <a:t>. </a:t>
            </a:r>
            <a:r>
              <a:rPr lang="pt-BR" dirty="0" err="1"/>
              <a:t>These</a:t>
            </a:r>
            <a:r>
              <a:rPr lang="pt-BR" dirty="0"/>
              <a:t> </a:t>
            </a:r>
            <a:r>
              <a:rPr lang="pt-BR" dirty="0" err="1"/>
              <a:t>initiatives</a:t>
            </a:r>
            <a:r>
              <a:rPr lang="pt-BR" dirty="0"/>
              <a:t> </a:t>
            </a:r>
            <a:r>
              <a:rPr lang="pt-BR" dirty="0" err="1"/>
              <a:t>have</a:t>
            </a:r>
            <a:r>
              <a:rPr lang="pt-BR" dirty="0"/>
              <a:t> </a:t>
            </a:r>
            <a:r>
              <a:rPr lang="pt-BR" dirty="0" err="1"/>
              <a:t>been</a:t>
            </a:r>
            <a:r>
              <a:rPr lang="pt-BR" dirty="0"/>
              <a:t> </a:t>
            </a:r>
            <a:r>
              <a:rPr lang="pt-BR" dirty="0" err="1"/>
              <a:t>largely</a:t>
            </a:r>
            <a:r>
              <a:rPr lang="pt-BR" dirty="0"/>
              <a:t> </a:t>
            </a:r>
            <a:r>
              <a:rPr lang="pt-BR" dirty="0" err="1"/>
              <a:t>publicized</a:t>
            </a:r>
            <a:r>
              <a:rPr lang="pt-BR" dirty="0"/>
              <a:t> </a:t>
            </a:r>
            <a:r>
              <a:rPr lang="pt-BR" dirty="0" err="1"/>
              <a:t>and</a:t>
            </a:r>
            <a:r>
              <a:rPr lang="pt-BR" dirty="0"/>
              <a:t> </a:t>
            </a:r>
            <a:r>
              <a:rPr lang="pt-BR" dirty="0" err="1"/>
              <a:t>raising</a:t>
            </a:r>
            <a:r>
              <a:rPr lang="pt-BR" dirty="0"/>
              <a:t> </a:t>
            </a:r>
            <a:r>
              <a:rPr lang="pt-BR" dirty="0" err="1"/>
              <a:t>awareness</a:t>
            </a:r>
            <a:r>
              <a:rPr lang="pt-BR" dirty="0"/>
              <a:t> </a:t>
            </a:r>
            <a:r>
              <a:rPr lang="pt-BR" dirty="0" err="1"/>
              <a:t>of</a:t>
            </a:r>
            <a:r>
              <a:rPr lang="pt-BR" dirty="0"/>
              <a:t> </a:t>
            </a:r>
            <a:r>
              <a:rPr lang="pt-BR" dirty="0" err="1"/>
              <a:t>the</a:t>
            </a:r>
            <a:r>
              <a:rPr lang="pt-BR" dirty="0"/>
              <a:t> </a:t>
            </a:r>
            <a:r>
              <a:rPr lang="pt-BR" dirty="0" err="1"/>
              <a:t>public</a:t>
            </a:r>
            <a:r>
              <a:rPr lang="pt-BR" dirty="0"/>
              <a:t> </a:t>
            </a:r>
            <a:r>
              <a:rPr lang="pt-BR" dirty="0" err="1"/>
              <a:t>about</a:t>
            </a:r>
            <a:r>
              <a:rPr lang="pt-BR" dirty="0"/>
              <a:t> </a:t>
            </a:r>
            <a:r>
              <a:rPr lang="pt-BR" dirty="0" err="1"/>
              <a:t>the</a:t>
            </a:r>
            <a:r>
              <a:rPr lang="pt-BR" dirty="0"/>
              <a:t> </a:t>
            </a:r>
            <a:r>
              <a:rPr lang="pt-BR" dirty="0" err="1"/>
              <a:t>sustainable</a:t>
            </a:r>
            <a:r>
              <a:rPr lang="pt-BR" dirty="0"/>
              <a:t> </a:t>
            </a:r>
            <a:r>
              <a:rPr lang="pt-BR" dirty="0" err="1"/>
              <a:t>aspects</a:t>
            </a:r>
            <a:r>
              <a:rPr lang="pt-BR" dirty="0"/>
              <a:t> </a:t>
            </a:r>
            <a:r>
              <a:rPr lang="pt-BR" dirty="0" err="1"/>
              <a:t>of</a:t>
            </a:r>
            <a:r>
              <a:rPr lang="pt-BR" dirty="0"/>
              <a:t> </a:t>
            </a:r>
            <a:r>
              <a:rPr lang="pt-BR" dirty="0" err="1"/>
              <a:t>products</a:t>
            </a:r>
            <a:r>
              <a:rPr lang="pt-BR" dirty="0"/>
              <a:t> </a:t>
            </a:r>
            <a:r>
              <a:rPr lang="pt-BR" dirty="0" err="1"/>
              <a:t>and</a:t>
            </a:r>
            <a:r>
              <a:rPr lang="pt-BR" dirty="0"/>
              <a:t> </a:t>
            </a:r>
            <a:r>
              <a:rPr lang="pt-BR" dirty="0" err="1"/>
              <a:t>services</a:t>
            </a:r>
            <a:endParaRPr lang="pt-BR" dirty="0"/>
          </a:p>
          <a:p>
            <a:endParaRPr lang="pt-BR" dirty="0"/>
          </a:p>
          <a:p>
            <a:r>
              <a:rPr lang="pt-BR" dirty="0"/>
              <a:t>https://www.forbes.com/sites/alanohnsman/2022/02/23/how-diesel-giant-cummins-might-beat-tesla-in-the-green-engine-battle/?sh=3a68a79743c8</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https://cleantechnica.com/2021/05/20/companies-are-turning-to-blockchain-to-certify-green-credentials/</a:t>
            </a:r>
          </a:p>
          <a:p>
            <a:r>
              <a:rPr lang="pt-BR" dirty="0"/>
              <a:t>https://economictimes.indiatimes.com/small-biz/sme-sector/business-models-along-the-south-south-corridor-can-spur-regional-trade-sankalps-urvashi-devidayal/articleshow/89718586.cms</a:t>
            </a:r>
          </a:p>
          <a:p>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8</a:t>
            </a:fld>
            <a:endParaRPr lang="pt-BR"/>
          </a:p>
        </p:txBody>
      </p:sp>
    </p:spTree>
    <p:extLst>
      <p:ext uri="{BB962C8B-B14F-4D97-AF65-F5344CB8AC3E}">
        <p14:creationId xmlns:p14="http://schemas.microsoft.com/office/powerpoint/2010/main" val="177931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So, in this scenario of multiple interconnected challenges, efforts and initiatives that demand collaboration and increasing opportunities for </a:t>
            </a:r>
            <a:r>
              <a:rPr lang="en-US" sz="1200" dirty="0" err="1">
                <a:effectLst/>
                <a:latin typeface="Calibri" panose="020F0502020204030204" pitchFamily="34" charset="0"/>
                <a:ea typeface="Calibri" panose="020F0502020204030204" pitchFamily="34" charset="0"/>
              </a:rPr>
              <a:t>change..what</a:t>
            </a:r>
            <a:r>
              <a:rPr lang="en-US" sz="1200" dirty="0">
                <a:effectLst/>
                <a:latin typeface="Calibri" panose="020F0502020204030204" pitchFamily="34" charset="0"/>
                <a:ea typeface="Calibri" panose="020F0502020204030204" pitchFamily="34" charset="0"/>
              </a:rPr>
              <a:t> is the role of communications? How </a:t>
            </a:r>
            <a:r>
              <a:rPr lang="pt-BR" sz="1200" dirty="0" err="1">
                <a:effectLst/>
                <a:latin typeface="Calibri" panose="020F0502020204030204" pitchFamily="34" charset="0"/>
                <a:ea typeface="Calibri" panose="020F0502020204030204" pitchFamily="34" charset="0"/>
              </a:rPr>
              <a:t>we</a:t>
            </a:r>
            <a:r>
              <a:rPr lang="pt-BR" sz="1200" dirty="0">
                <a:effectLst/>
                <a:latin typeface="Calibri" panose="020F0502020204030204" pitchFamily="34" charset="0"/>
                <a:ea typeface="Calibri" panose="020F0502020204030204" pitchFamily="34" charset="0"/>
              </a:rPr>
              <a:t> </a:t>
            </a:r>
            <a:r>
              <a:rPr lang="pt-BR" sz="1200" dirty="0" err="1">
                <a:effectLst/>
                <a:latin typeface="Calibri" panose="020F0502020204030204" pitchFamily="34" charset="0"/>
                <a:ea typeface="Calibri" panose="020F0502020204030204" pitchFamily="34" charset="0"/>
              </a:rPr>
              <a:t>create</a:t>
            </a:r>
            <a:r>
              <a:rPr lang="pt-BR" sz="1200" dirty="0">
                <a:effectLst/>
                <a:latin typeface="Calibri" panose="020F0502020204030204" pitchFamily="34" charset="0"/>
                <a:ea typeface="Calibri" panose="020F0502020204030204" pitchFamily="34" charset="0"/>
              </a:rPr>
              <a:t> </a:t>
            </a:r>
            <a:r>
              <a:rPr lang="pt-BR" sz="1200" dirty="0" err="1">
                <a:effectLst/>
                <a:latin typeface="Calibri" panose="020F0502020204030204" pitchFamily="34" charset="0"/>
                <a:ea typeface="Calibri" panose="020F0502020204030204" pitchFamily="34" charset="0"/>
              </a:rPr>
              <a:t>shared</a:t>
            </a:r>
            <a:r>
              <a:rPr lang="pt-BR" sz="1200" dirty="0">
                <a:effectLst/>
                <a:latin typeface="Calibri" panose="020F0502020204030204" pitchFamily="34" charset="0"/>
                <a:ea typeface="Calibri" panose="020F0502020204030204" pitchFamily="34" charset="0"/>
              </a:rPr>
              <a:t> </a:t>
            </a:r>
            <a:r>
              <a:rPr lang="pt-BR" sz="1200" dirty="0" err="1">
                <a:effectLst/>
                <a:latin typeface="Calibri" panose="020F0502020204030204" pitchFamily="34" charset="0"/>
                <a:ea typeface="Calibri" panose="020F0502020204030204" pitchFamily="34" charset="0"/>
              </a:rPr>
              <a:t>value</a:t>
            </a:r>
            <a:r>
              <a:rPr lang="pt-BR" sz="1200" dirty="0">
                <a:effectLst/>
                <a:latin typeface="Calibri" panose="020F0502020204030204" pitchFamily="34" charset="0"/>
                <a:ea typeface="Calibri" panose="020F0502020204030204" pitchFamily="34" charset="0"/>
              </a:rPr>
              <a:t>?</a:t>
            </a:r>
          </a:p>
          <a:p>
            <a:endParaRPr lang="pt-BR" dirty="0"/>
          </a:p>
        </p:txBody>
      </p:sp>
      <p:sp>
        <p:nvSpPr>
          <p:cNvPr id="4" name="Espaço Reservado para Número de Slide 3"/>
          <p:cNvSpPr>
            <a:spLocks noGrp="1"/>
          </p:cNvSpPr>
          <p:nvPr>
            <p:ph type="sldNum" sz="quarter" idx="5"/>
          </p:nvPr>
        </p:nvSpPr>
        <p:spPr/>
        <p:txBody>
          <a:bodyPr/>
          <a:lstStyle/>
          <a:p>
            <a:fld id="{D9781F4C-CD1A-40E1-8892-9EE7D8B4CF53}" type="slidenum">
              <a:rPr lang="pt-BR" smtClean="0"/>
              <a:t>9</a:t>
            </a:fld>
            <a:endParaRPr lang="pt-BR"/>
          </a:p>
        </p:txBody>
      </p:sp>
    </p:spTree>
    <p:extLst>
      <p:ext uri="{BB962C8B-B14F-4D97-AF65-F5344CB8AC3E}">
        <p14:creationId xmlns:p14="http://schemas.microsoft.com/office/powerpoint/2010/main" val="227631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61E5-A6C8-4ED5-AD76-EE06E53C40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50AC443E-F97A-4843-933B-1BFE560E1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FCFD7A23-B358-4131-A860-9E555D21D60F}"/>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5" name="Footer Placeholder 4">
            <a:extLst>
              <a:ext uri="{FF2B5EF4-FFF2-40B4-BE49-F238E27FC236}">
                <a16:creationId xmlns:a16="http://schemas.microsoft.com/office/drawing/2014/main" id="{9FE2657D-3AF7-4E1C-8801-9AE2AD26C79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736A40B-419D-4F9F-A1F0-16CEBAB7E050}"/>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389352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A365-3CCB-4055-BE5A-40137EE53B11}"/>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15FC9EA-7864-47D4-83B4-D506BF1935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935ED7B-09D3-4FD7-88E0-39F8AE5A2583}"/>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5" name="Footer Placeholder 4">
            <a:extLst>
              <a:ext uri="{FF2B5EF4-FFF2-40B4-BE49-F238E27FC236}">
                <a16:creationId xmlns:a16="http://schemas.microsoft.com/office/drawing/2014/main" id="{2407C8EE-FDDE-4662-A9AF-A3E5278542E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C458068-356C-4BDC-942B-F7B783C1FF62}"/>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2062353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6DDCB8-5E85-4B4E-8435-4AF4125B7A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EC81D9D-92C1-4C1E-84C1-94CED195E2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CB5D343-E1EB-4C9D-8E8D-4F5191F74D9D}"/>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5" name="Footer Placeholder 4">
            <a:extLst>
              <a:ext uri="{FF2B5EF4-FFF2-40B4-BE49-F238E27FC236}">
                <a16:creationId xmlns:a16="http://schemas.microsoft.com/office/drawing/2014/main" id="{635CDA74-0D54-462C-AB25-9C1950A3374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4F49057-E496-455B-B5D9-520E4F2AE05B}"/>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258548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4D34-6D84-4356-B760-570ACF5E233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0769B5B-6EB9-4C64-8A42-28795D3563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F2E518F-2575-4657-A4F9-3E1A77D8C7B2}"/>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5" name="Footer Placeholder 4">
            <a:extLst>
              <a:ext uri="{FF2B5EF4-FFF2-40B4-BE49-F238E27FC236}">
                <a16:creationId xmlns:a16="http://schemas.microsoft.com/office/drawing/2014/main" id="{83F0FE6A-2168-4EC5-9976-9FBB21D444D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573360B-C599-4303-A2A6-3EEE4D0371E7}"/>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1259407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7637-BCD3-4B4E-97A1-199D5E683B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EEA67748-E1C9-4AEA-B115-A51E7C00C0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6B4640-3799-4720-8C55-E0C7EB734591}"/>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5" name="Footer Placeholder 4">
            <a:extLst>
              <a:ext uri="{FF2B5EF4-FFF2-40B4-BE49-F238E27FC236}">
                <a16:creationId xmlns:a16="http://schemas.microsoft.com/office/drawing/2014/main" id="{ACECF481-0A6F-4EC6-B5DE-B600C790121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524708D-8EEE-4DDE-A75D-12961F4FC9BE}"/>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3830502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B9A09-EA0A-490F-A2AF-2A31D6B8FC7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5B62541-598F-408C-A40D-47F877641E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295A47C8-F676-4D03-A725-8B1C79E06B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A9BB9BB0-408B-4486-BA26-63486CDBE26C}"/>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6" name="Footer Placeholder 5">
            <a:extLst>
              <a:ext uri="{FF2B5EF4-FFF2-40B4-BE49-F238E27FC236}">
                <a16:creationId xmlns:a16="http://schemas.microsoft.com/office/drawing/2014/main" id="{BB8B8F01-4507-42E3-B7E5-56F230FC3E91}"/>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C7C8DB3-5F96-4D27-AEFA-2ABB2C42D644}"/>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369930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B231-B46F-4E6F-A237-7E4AAA28FEA7}"/>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A299D08-551B-40B4-ABA1-BBF9E70720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E4BEF3-3177-4A0A-8DBC-A3646E8C88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708F250B-F2FB-409F-8883-C148DD4B08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00A410-DF4F-429C-BEBC-B4712F4CC8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143C639C-71A9-4CAB-A681-2F8262CC4D9C}"/>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8" name="Footer Placeholder 7">
            <a:extLst>
              <a:ext uri="{FF2B5EF4-FFF2-40B4-BE49-F238E27FC236}">
                <a16:creationId xmlns:a16="http://schemas.microsoft.com/office/drawing/2014/main" id="{B0CB79BD-B6DD-4660-B251-4856DC8A762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A508661-8AB8-485D-938D-D7D588A781FF}"/>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102109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DBCD-E613-4A18-A1C7-F3494FA1C1C2}"/>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78BFD504-2B8B-4D62-8D4F-BDA42F106D2F}"/>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4" name="Footer Placeholder 3">
            <a:extLst>
              <a:ext uri="{FF2B5EF4-FFF2-40B4-BE49-F238E27FC236}">
                <a16:creationId xmlns:a16="http://schemas.microsoft.com/office/drawing/2014/main" id="{4B6822BB-9865-45F7-B947-15D4B16475DA}"/>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15CB228-D87C-4F73-B5B9-CEDAA73F371D}"/>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4164281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3A241-5FA4-40D4-91D4-FA7479DBF195}"/>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3" name="Footer Placeholder 2">
            <a:extLst>
              <a:ext uri="{FF2B5EF4-FFF2-40B4-BE49-F238E27FC236}">
                <a16:creationId xmlns:a16="http://schemas.microsoft.com/office/drawing/2014/main" id="{2DC56688-C9D5-40F2-8E18-B4D0AF2CC27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B29FD83-F4A1-4CA7-BD51-2523A4626BF9}"/>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3317077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16F3-81BC-424F-B5C7-9D4976485C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067FE187-3398-4297-98F5-7C30239CB2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6AF24E3E-BF02-4E7B-B0CE-8C1EBA38B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5062D-9F53-45A4-B792-D912071CA89E}"/>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6" name="Footer Placeholder 5">
            <a:extLst>
              <a:ext uri="{FF2B5EF4-FFF2-40B4-BE49-F238E27FC236}">
                <a16:creationId xmlns:a16="http://schemas.microsoft.com/office/drawing/2014/main" id="{B72AC585-9647-4712-8EB0-9E96D99046F1}"/>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A87BEBC6-18A0-4859-8354-9D8F0B39062C}"/>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358206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2645-E447-4387-8A33-B60888F8A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C53C589-02B2-4850-8D0C-0EDDBCD4C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378805D6-9F33-452D-A9F3-CE0B58C41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BF3A2-B9DA-4E5B-B76E-1C6854AB0DF4}"/>
              </a:ext>
            </a:extLst>
          </p:cNvPr>
          <p:cNvSpPr>
            <a:spLocks noGrp="1"/>
          </p:cNvSpPr>
          <p:nvPr>
            <p:ph type="dt" sz="half" idx="10"/>
          </p:nvPr>
        </p:nvSpPr>
        <p:spPr/>
        <p:txBody>
          <a:bodyPr/>
          <a:lstStyle/>
          <a:p>
            <a:fld id="{7796EFB5-3375-437A-BF5B-268F5BD38427}" type="datetimeFigureOut">
              <a:rPr lang="en-PH" smtClean="0"/>
              <a:t>02/03/2022</a:t>
            </a:fld>
            <a:endParaRPr lang="en-PH"/>
          </a:p>
        </p:txBody>
      </p:sp>
      <p:sp>
        <p:nvSpPr>
          <p:cNvPr id="6" name="Footer Placeholder 5">
            <a:extLst>
              <a:ext uri="{FF2B5EF4-FFF2-40B4-BE49-F238E27FC236}">
                <a16:creationId xmlns:a16="http://schemas.microsoft.com/office/drawing/2014/main" id="{875F4D6A-C182-4155-B819-6323D5AA474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F0ACE20-BD20-4CA2-A6E7-63837D0F14F2}"/>
              </a:ext>
            </a:extLst>
          </p:cNvPr>
          <p:cNvSpPr>
            <a:spLocks noGrp="1"/>
          </p:cNvSpPr>
          <p:nvPr>
            <p:ph type="sldNum" sz="quarter" idx="12"/>
          </p:nvPr>
        </p:nvSpPr>
        <p:spPr/>
        <p:txBody>
          <a:bodyPr/>
          <a:lstStyle/>
          <a:p>
            <a:fld id="{481028BB-659B-4F67-8234-9B507A896C8A}" type="slidenum">
              <a:rPr lang="en-PH" smtClean="0"/>
              <a:t>‹nº›</a:t>
            </a:fld>
            <a:endParaRPr lang="en-PH"/>
          </a:p>
        </p:txBody>
      </p:sp>
    </p:spTree>
    <p:extLst>
      <p:ext uri="{BB962C8B-B14F-4D97-AF65-F5344CB8AC3E}">
        <p14:creationId xmlns:p14="http://schemas.microsoft.com/office/powerpoint/2010/main" val="23070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4BA0F7-5ABA-4542-A01B-B411055876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D4A6DE6-71B3-4A8B-A6F2-8C0128A112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B1D3604-5E47-487A-BA1A-ED58F2A36D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6EFB5-3375-437A-BF5B-268F5BD38427}" type="datetimeFigureOut">
              <a:rPr lang="en-PH" smtClean="0"/>
              <a:t>02/03/2022</a:t>
            </a:fld>
            <a:endParaRPr lang="en-PH"/>
          </a:p>
        </p:txBody>
      </p:sp>
      <p:sp>
        <p:nvSpPr>
          <p:cNvPr id="5" name="Footer Placeholder 4">
            <a:extLst>
              <a:ext uri="{FF2B5EF4-FFF2-40B4-BE49-F238E27FC236}">
                <a16:creationId xmlns:a16="http://schemas.microsoft.com/office/drawing/2014/main" id="{05D05F38-3069-4195-A79C-33546667BB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686BA128-EA3E-43F1-B6E9-EB45A44A3E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028BB-659B-4F67-8234-9B507A896C8A}" type="slidenum">
              <a:rPr lang="en-PH" smtClean="0"/>
              <a:t>‹nº›</a:t>
            </a:fld>
            <a:endParaRPr lang="en-PH"/>
          </a:p>
        </p:txBody>
      </p:sp>
    </p:spTree>
    <p:extLst>
      <p:ext uri="{BB962C8B-B14F-4D97-AF65-F5344CB8AC3E}">
        <p14:creationId xmlns:p14="http://schemas.microsoft.com/office/powerpoint/2010/main" val="206425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pt.wikipedia.org/wiki/Ficheiro:Banco_Santander_Logotipo.svg"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pt.wikipedia.org/wiki/Via_Varejo"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ideo" Target="https://www.youtube.com/embed/5yNSImzvSZM?feature=oembed" TargetMode="External"/><Relationship Id="rId5" Type="http://schemas.openxmlformats.org/officeDocument/2006/relationships/image" Target="../media/image3.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hyperlink" Target="https://www.accenture.com/us-en/insights/consulting/business-change?c=acn_glb_businessfuturestwitter_12172200&amp;n=smc_0521&amp;abc=business+futures+2021+fy21+anthem+carryover_twitter_100002831325486&amp;linkId=10000010338910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6" name="TextBox 5">
            <a:extLst>
              <a:ext uri="{FF2B5EF4-FFF2-40B4-BE49-F238E27FC236}">
                <a16:creationId xmlns:a16="http://schemas.microsoft.com/office/drawing/2014/main" id="{BF2C7835-C195-479E-B019-329789C68200}"/>
              </a:ext>
            </a:extLst>
          </p:cNvPr>
          <p:cNvSpPr txBox="1"/>
          <p:nvPr/>
        </p:nvSpPr>
        <p:spPr>
          <a:xfrm>
            <a:off x="550833" y="3177715"/>
            <a:ext cx="9124919" cy="1815882"/>
          </a:xfrm>
          <a:prstGeom prst="rect">
            <a:avLst/>
          </a:prstGeom>
          <a:noFill/>
        </p:spPr>
        <p:txBody>
          <a:bodyPr wrap="square" rtlCol="0">
            <a:spAutoFit/>
          </a:bodyPr>
          <a:lstStyle/>
          <a:p>
            <a:r>
              <a:rPr lang="en-GB" sz="3200" b="1" dirty="0">
                <a:solidFill>
                  <a:srgbClr val="204883"/>
                </a:solidFill>
                <a:latin typeface="Century Gothic" panose="020B0502020202020204" pitchFamily="34" charset="0"/>
              </a:rPr>
              <a:t>Communications’ role in decoding sustainability agenda</a:t>
            </a:r>
          </a:p>
          <a:p>
            <a:r>
              <a:rPr lang="en-PH" sz="2400" dirty="0">
                <a:solidFill>
                  <a:srgbClr val="204883"/>
                </a:solidFill>
                <a:latin typeface="Century Gothic" panose="020B0502020202020204" pitchFamily="34" charset="0"/>
              </a:rPr>
              <a:t>Camila Limberg</a:t>
            </a:r>
          </a:p>
          <a:p>
            <a:r>
              <a:rPr lang="en-PH" sz="2400" dirty="0">
                <a:solidFill>
                  <a:srgbClr val="204883"/>
                </a:solidFill>
                <a:latin typeface="Century Gothic" panose="020B0502020202020204" pitchFamily="34" charset="0"/>
              </a:rPr>
              <a:t>PROI Worldwide ESG Group member</a:t>
            </a:r>
            <a:endParaRPr lang="en-PH" sz="2400" b="1" dirty="0">
              <a:solidFill>
                <a:srgbClr val="204883"/>
              </a:solidFill>
              <a:latin typeface="Century Gothic" panose="020B0502020202020204" pitchFamily="34" charset="0"/>
            </a:endParaRPr>
          </a:p>
        </p:txBody>
      </p:sp>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a:extLst>
              <a:ext uri="{FF2B5EF4-FFF2-40B4-BE49-F238E27FC236}">
                <a16:creationId xmlns:a16="http://schemas.microsoft.com/office/drawing/2014/main" id="{0D1AABE4-4511-438A-8E86-A7DABEC1D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33" y="5340566"/>
            <a:ext cx="1481075" cy="478264"/>
          </a:xfrm>
          <a:prstGeom prst="rect">
            <a:avLst/>
          </a:prstGeom>
        </p:spPr>
      </p:pic>
    </p:spTree>
    <p:extLst>
      <p:ext uri="{BB962C8B-B14F-4D97-AF65-F5344CB8AC3E}">
        <p14:creationId xmlns:p14="http://schemas.microsoft.com/office/powerpoint/2010/main" val="4293894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3">
            <a:extLst>
              <a:ext uri="{FF2B5EF4-FFF2-40B4-BE49-F238E27FC236}">
                <a16:creationId xmlns:a16="http://schemas.microsoft.com/office/drawing/2014/main" id="{61E39086-5FB6-47FA-89F3-61D7AA25A2EC}"/>
              </a:ext>
            </a:extLst>
          </p:cNvPr>
          <p:cNvSpPr/>
          <p:nvPr/>
        </p:nvSpPr>
        <p:spPr>
          <a:xfrm>
            <a:off x="205091" y="-1945169"/>
            <a:ext cx="7594203"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68BF65"/>
                </a:solidFill>
                <a:latin typeface="Century Gothic" panose="020B0502020202020204" pitchFamily="34" charset="0"/>
              </a:rPr>
              <a:t>raise awareness</a:t>
            </a:r>
          </a:p>
        </p:txBody>
      </p:sp>
      <p:sp>
        <p:nvSpPr>
          <p:cNvPr id="8" name="CaixaDeTexto 7">
            <a:extLst>
              <a:ext uri="{FF2B5EF4-FFF2-40B4-BE49-F238E27FC236}">
                <a16:creationId xmlns:a16="http://schemas.microsoft.com/office/drawing/2014/main" id="{EED72115-B784-451A-874B-9F06856E02C8}"/>
              </a:ext>
            </a:extLst>
          </p:cNvPr>
          <p:cNvSpPr txBox="1"/>
          <p:nvPr/>
        </p:nvSpPr>
        <p:spPr>
          <a:xfrm>
            <a:off x="1097280" y="2305614"/>
            <a:ext cx="11843297" cy="2000548"/>
          </a:xfrm>
          <a:prstGeom prst="rect">
            <a:avLst/>
          </a:prstGeom>
          <a:noFill/>
        </p:spPr>
        <p:txBody>
          <a:bodyPr wrap="square">
            <a:spAutoFit/>
          </a:bodyPr>
          <a:lstStyle/>
          <a:p>
            <a:r>
              <a:rPr lang="pt-BR" sz="2800" b="1" dirty="0" err="1">
                <a:solidFill>
                  <a:srgbClr val="204883"/>
                </a:solidFill>
                <a:latin typeface="Century Gothic" panose="020B0502020202020204" pitchFamily="34" charset="0"/>
              </a:rPr>
              <a:t>Challenges</a:t>
            </a:r>
            <a:endParaRPr lang="pt-BR" sz="2800" b="1" dirty="0">
              <a:solidFill>
                <a:srgbClr val="204883"/>
              </a:solidFill>
              <a:latin typeface="Century Gothic" panose="020B0502020202020204" pitchFamily="34" charset="0"/>
            </a:endParaRPr>
          </a:p>
          <a:p>
            <a:endParaRPr lang="pt-BR" sz="2400" dirty="0">
              <a:solidFill>
                <a:srgbClr val="204883"/>
              </a:solidFill>
              <a:latin typeface="Century Gothic" panose="020B0502020202020204" pitchFamily="34" charset="0"/>
            </a:endParaRPr>
          </a:p>
          <a:p>
            <a:pPr marL="285750" indent="-285750">
              <a:buFont typeface="Wingdings" panose="05000000000000000000" pitchFamily="2" charset="2"/>
              <a:buChar char="Ø"/>
            </a:pPr>
            <a:r>
              <a:rPr lang="pt-BR" sz="2400" dirty="0" err="1">
                <a:solidFill>
                  <a:srgbClr val="204883"/>
                </a:solidFill>
                <a:latin typeface="Century Gothic" panose="020B0502020202020204" pitchFamily="34" charset="0"/>
              </a:rPr>
              <a:t>Language</a:t>
            </a:r>
            <a:r>
              <a:rPr lang="pt-BR" sz="2400" dirty="0">
                <a:solidFill>
                  <a:srgbClr val="204883"/>
                </a:solidFill>
                <a:latin typeface="Century Gothic" panose="020B0502020202020204" pitchFamily="34" charset="0"/>
              </a:rPr>
              <a:t> </a:t>
            </a:r>
            <a:r>
              <a:rPr lang="pt-BR" sz="2400" dirty="0" err="1">
                <a:solidFill>
                  <a:srgbClr val="204883"/>
                </a:solidFill>
                <a:latin typeface="Century Gothic" panose="020B0502020202020204" pitchFamily="34" charset="0"/>
              </a:rPr>
              <a:t>barriers</a:t>
            </a:r>
            <a:endParaRPr lang="pt-BR" sz="2400" dirty="0">
              <a:solidFill>
                <a:srgbClr val="204883"/>
              </a:solidFill>
              <a:latin typeface="Century Gothic" panose="020B0502020202020204" pitchFamily="34" charset="0"/>
            </a:endParaRPr>
          </a:p>
          <a:p>
            <a:pPr marL="285750" indent="-285750">
              <a:buFont typeface="Wingdings" panose="05000000000000000000" pitchFamily="2" charset="2"/>
              <a:buChar char="Ø"/>
            </a:pPr>
            <a:r>
              <a:rPr lang="pt-BR" sz="2400" dirty="0" err="1">
                <a:solidFill>
                  <a:srgbClr val="204883"/>
                </a:solidFill>
                <a:latin typeface="Century Gothic" panose="020B0502020202020204" pitchFamily="34" charset="0"/>
              </a:rPr>
              <a:t>Willingness</a:t>
            </a:r>
            <a:r>
              <a:rPr lang="pt-BR" sz="2400" dirty="0">
                <a:solidFill>
                  <a:srgbClr val="204883"/>
                </a:solidFill>
                <a:latin typeface="Century Gothic" panose="020B0502020202020204" pitchFamily="34" charset="0"/>
              </a:rPr>
              <a:t> </a:t>
            </a:r>
            <a:r>
              <a:rPr lang="pt-BR" sz="2400" dirty="0" err="1">
                <a:solidFill>
                  <a:srgbClr val="204883"/>
                </a:solidFill>
                <a:latin typeface="Century Gothic" panose="020B0502020202020204" pitchFamily="34" charset="0"/>
              </a:rPr>
              <a:t>to</a:t>
            </a:r>
            <a:r>
              <a:rPr lang="pt-BR" sz="2400" dirty="0">
                <a:solidFill>
                  <a:srgbClr val="204883"/>
                </a:solidFill>
                <a:latin typeface="Century Gothic" panose="020B0502020202020204" pitchFamily="34" charset="0"/>
              </a:rPr>
              <a:t> </a:t>
            </a:r>
            <a:r>
              <a:rPr lang="pt-BR" sz="2400" dirty="0" err="1">
                <a:solidFill>
                  <a:srgbClr val="204883"/>
                </a:solidFill>
                <a:latin typeface="Century Gothic" panose="020B0502020202020204" pitchFamily="34" charset="0"/>
              </a:rPr>
              <a:t>change</a:t>
            </a:r>
            <a:endParaRPr lang="pt-BR" sz="2400" dirty="0">
              <a:solidFill>
                <a:srgbClr val="204883"/>
              </a:solidFill>
              <a:latin typeface="Century Gothic" panose="020B0502020202020204" pitchFamily="34" charset="0"/>
            </a:endParaRPr>
          </a:p>
          <a:p>
            <a:pPr marL="285750" indent="-285750">
              <a:buFont typeface="Wingdings" panose="05000000000000000000" pitchFamily="2" charset="2"/>
              <a:buChar char="Ø"/>
            </a:pPr>
            <a:r>
              <a:rPr lang="pt-BR" sz="2400" dirty="0">
                <a:solidFill>
                  <a:srgbClr val="204883"/>
                </a:solidFill>
                <a:latin typeface="Century Gothic" panose="020B0502020202020204" pitchFamily="34" charset="0"/>
              </a:rPr>
              <a:t>Access </a:t>
            </a:r>
            <a:r>
              <a:rPr lang="pt-BR" sz="2400" dirty="0" err="1">
                <a:solidFill>
                  <a:srgbClr val="204883"/>
                </a:solidFill>
                <a:latin typeface="Century Gothic" panose="020B0502020202020204" pitchFamily="34" charset="0"/>
              </a:rPr>
              <a:t>to</a:t>
            </a:r>
            <a:r>
              <a:rPr lang="pt-BR" sz="2400" dirty="0">
                <a:solidFill>
                  <a:srgbClr val="204883"/>
                </a:solidFill>
                <a:latin typeface="Century Gothic" panose="020B0502020202020204" pitchFamily="34" charset="0"/>
              </a:rPr>
              <a:t> </a:t>
            </a:r>
            <a:r>
              <a:rPr lang="pt-BR" sz="2400" dirty="0" err="1">
                <a:solidFill>
                  <a:srgbClr val="204883"/>
                </a:solidFill>
                <a:latin typeface="Century Gothic" panose="020B0502020202020204" pitchFamily="34" charset="0"/>
              </a:rPr>
              <a:t>information</a:t>
            </a:r>
            <a:endParaRPr lang="pt-BR" sz="2400" dirty="0">
              <a:solidFill>
                <a:srgbClr val="204883"/>
              </a:solidFill>
              <a:latin typeface="Century Gothic" panose="020B0502020202020204" pitchFamily="34" charset="0"/>
            </a:endParaRPr>
          </a:p>
        </p:txBody>
      </p:sp>
      <p:pic>
        <p:nvPicPr>
          <p:cNvPr id="3" name="Imagem 2">
            <a:extLst>
              <a:ext uri="{FF2B5EF4-FFF2-40B4-BE49-F238E27FC236}">
                <a16:creationId xmlns:a16="http://schemas.microsoft.com/office/drawing/2014/main" id="{B0A7D446-5617-4FAC-B945-3281A7244BAC}"/>
              </a:ext>
            </a:extLst>
          </p:cNvPr>
          <p:cNvPicPr>
            <a:picLocks noChangeAspect="1"/>
          </p:cNvPicPr>
          <p:nvPr/>
        </p:nvPicPr>
        <p:blipFill rotWithShape="1">
          <a:blip r:embed="rId3"/>
          <a:srcRect t="26175"/>
          <a:stretch/>
        </p:blipFill>
        <p:spPr>
          <a:xfrm>
            <a:off x="6947271" y="457560"/>
            <a:ext cx="4147449" cy="5942879"/>
          </a:xfrm>
          <a:prstGeom prst="rect">
            <a:avLst/>
          </a:prstGeom>
        </p:spPr>
      </p:pic>
      <p:pic>
        <p:nvPicPr>
          <p:cNvPr id="6" name="Imagem 5">
            <a:extLst>
              <a:ext uri="{FF2B5EF4-FFF2-40B4-BE49-F238E27FC236}">
                <a16:creationId xmlns:a16="http://schemas.microsoft.com/office/drawing/2014/main" id="{92D95973-7F20-452F-BDF5-C9A07B9B594D}"/>
              </a:ext>
            </a:extLst>
          </p:cNvPr>
          <p:cNvPicPr>
            <a:picLocks noChangeAspect="1"/>
          </p:cNvPicPr>
          <p:nvPr/>
        </p:nvPicPr>
        <p:blipFill>
          <a:blip r:embed="rId4"/>
          <a:stretch>
            <a:fillRect/>
          </a:stretch>
        </p:blipFill>
        <p:spPr>
          <a:xfrm>
            <a:off x="9252385" y="312003"/>
            <a:ext cx="1705213" cy="447737"/>
          </a:xfrm>
          <a:prstGeom prst="rect">
            <a:avLst/>
          </a:prstGeom>
        </p:spPr>
      </p:pic>
    </p:spTree>
    <p:extLst>
      <p:ext uri="{BB962C8B-B14F-4D97-AF65-F5344CB8AC3E}">
        <p14:creationId xmlns:p14="http://schemas.microsoft.com/office/powerpoint/2010/main" val="2777890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7" y="-1077943"/>
            <a:ext cx="6538691" cy="8694576"/>
          </a:xfrm>
          <a:prstGeom prst="rect">
            <a:avLst/>
          </a:prstGeom>
        </p:spPr>
      </p:pic>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3">
            <a:extLst>
              <a:ext uri="{FF2B5EF4-FFF2-40B4-BE49-F238E27FC236}">
                <a16:creationId xmlns:a16="http://schemas.microsoft.com/office/drawing/2014/main" id="{646522DC-9537-4C06-982F-0C4FBB513C7C}"/>
              </a:ext>
            </a:extLst>
          </p:cNvPr>
          <p:cNvSpPr/>
          <p:nvPr/>
        </p:nvSpPr>
        <p:spPr>
          <a:xfrm>
            <a:off x="13522" y="-2087722"/>
            <a:ext cx="11374962"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7C599C"/>
                </a:solidFill>
                <a:latin typeface="Century Gothic" panose="020B0502020202020204" pitchFamily="34" charset="0"/>
              </a:rPr>
              <a:t>Communicate strategically</a:t>
            </a:r>
          </a:p>
        </p:txBody>
      </p:sp>
      <p:sp>
        <p:nvSpPr>
          <p:cNvPr id="8" name="CaixaDeTexto 7">
            <a:extLst>
              <a:ext uri="{FF2B5EF4-FFF2-40B4-BE49-F238E27FC236}">
                <a16:creationId xmlns:a16="http://schemas.microsoft.com/office/drawing/2014/main" id="{2F03A92B-D8F8-4DA3-9F78-3516576A0981}"/>
              </a:ext>
            </a:extLst>
          </p:cNvPr>
          <p:cNvSpPr txBox="1"/>
          <p:nvPr/>
        </p:nvSpPr>
        <p:spPr>
          <a:xfrm>
            <a:off x="3361530" y="2782669"/>
            <a:ext cx="8066878" cy="523220"/>
          </a:xfrm>
          <a:prstGeom prst="rect">
            <a:avLst/>
          </a:prstGeom>
          <a:noFill/>
        </p:spPr>
        <p:txBody>
          <a:bodyPr wrap="square" rtlCol="0">
            <a:spAutoFit/>
          </a:bodyPr>
          <a:lstStyle/>
          <a:p>
            <a:pPr algn="r"/>
            <a:r>
              <a:rPr lang="en-US" sz="1400" i="1" dirty="0">
                <a:solidFill>
                  <a:srgbClr val="204883"/>
                </a:solidFill>
                <a:latin typeface="Century Gothic" panose="020B0502020202020204" pitchFamily="34" charset="0"/>
              </a:rPr>
              <a:t>Larry Fink – CEO Black Rock</a:t>
            </a:r>
          </a:p>
          <a:p>
            <a:pPr algn="r"/>
            <a:r>
              <a:rPr lang="en-US" sz="1400" i="1" dirty="0">
                <a:solidFill>
                  <a:srgbClr val="204883"/>
                </a:solidFill>
                <a:latin typeface="Century Gothic" panose="020B0502020202020204" pitchFamily="34" charset="0"/>
              </a:rPr>
              <a:t>Larry Fink’s 2022 letter to CEOs</a:t>
            </a:r>
          </a:p>
        </p:txBody>
      </p:sp>
      <p:pic>
        <p:nvPicPr>
          <p:cNvPr id="10" name="Picture 2" descr="Larry Fink, CEO da BlackRock/Divulgação">
            <a:extLst>
              <a:ext uri="{FF2B5EF4-FFF2-40B4-BE49-F238E27FC236}">
                <a16:creationId xmlns:a16="http://schemas.microsoft.com/office/drawing/2014/main" id="{2F3AB592-FDB2-4455-B42A-3F6C4F98DE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258" t="2755" r="23006" b="36799"/>
          <a:stretch/>
        </p:blipFill>
        <p:spPr bwMode="auto">
          <a:xfrm>
            <a:off x="646974" y="1316408"/>
            <a:ext cx="2203527" cy="211259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DD3FE285-3397-41AA-95FD-5611032862A9}"/>
              </a:ext>
            </a:extLst>
          </p:cNvPr>
          <p:cNvPicPr>
            <a:picLocks noChangeAspect="1"/>
          </p:cNvPicPr>
          <p:nvPr/>
        </p:nvPicPr>
        <p:blipFill>
          <a:blip r:embed="rId5"/>
          <a:stretch>
            <a:fillRect/>
          </a:stretch>
        </p:blipFill>
        <p:spPr>
          <a:xfrm>
            <a:off x="1615472" y="3581412"/>
            <a:ext cx="10251007" cy="2474847"/>
          </a:xfrm>
          <a:prstGeom prst="rect">
            <a:avLst/>
          </a:prstGeom>
        </p:spPr>
      </p:pic>
    </p:spTree>
    <p:extLst>
      <p:ext uri="{BB962C8B-B14F-4D97-AF65-F5344CB8AC3E}">
        <p14:creationId xmlns:p14="http://schemas.microsoft.com/office/powerpoint/2010/main" val="2634564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7" y="-1077943"/>
            <a:ext cx="6538691" cy="8694576"/>
          </a:xfrm>
          <a:prstGeom prst="rect">
            <a:avLst/>
          </a:prstGeom>
        </p:spPr>
      </p:pic>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3">
            <a:extLst>
              <a:ext uri="{FF2B5EF4-FFF2-40B4-BE49-F238E27FC236}">
                <a16:creationId xmlns:a16="http://schemas.microsoft.com/office/drawing/2014/main" id="{646522DC-9537-4C06-982F-0C4FBB513C7C}"/>
              </a:ext>
            </a:extLst>
          </p:cNvPr>
          <p:cNvSpPr/>
          <p:nvPr/>
        </p:nvSpPr>
        <p:spPr>
          <a:xfrm>
            <a:off x="13522" y="-2087722"/>
            <a:ext cx="11374962"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7C599C"/>
                </a:solidFill>
                <a:latin typeface="Century Gothic" panose="020B0502020202020204" pitchFamily="34" charset="0"/>
              </a:rPr>
              <a:t>Communicate strategically</a:t>
            </a:r>
          </a:p>
        </p:txBody>
      </p:sp>
      <p:pic>
        <p:nvPicPr>
          <p:cNvPr id="12" name="Imagem 11">
            <a:extLst>
              <a:ext uri="{FF2B5EF4-FFF2-40B4-BE49-F238E27FC236}">
                <a16:creationId xmlns:a16="http://schemas.microsoft.com/office/drawing/2014/main" id="{55BC1A59-BDDE-4039-952B-5B7B747C8A30}"/>
              </a:ext>
            </a:extLst>
          </p:cNvPr>
          <p:cNvPicPr>
            <a:picLocks noChangeAspect="1"/>
          </p:cNvPicPr>
          <p:nvPr/>
        </p:nvPicPr>
        <p:blipFill rotWithShape="1">
          <a:blip r:embed="rId4"/>
          <a:srcRect b="6169"/>
          <a:stretch/>
        </p:blipFill>
        <p:spPr>
          <a:xfrm>
            <a:off x="1173258" y="978569"/>
            <a:ext cx="9845483" cy="5357130"/>
          </a:xfrm>
          <a:prstGeom prst="rect">
            <a:avLst/>
          </a:prstGeom>
        </p:spPr>
      </p:pic>
      <p:pic>
        <p:nvPicPr>
          <p:cNvPr id="15" name="Imagem 14" descr="Logotipo&#10;&#10;Descrição gerada automaticamente">
            <a:extLst>
              <a:ext uri="{FF2B5EF4-FFF2-40B4-BE49-F238E27FC236}">
                <a16:creationId xmlns:a16="http://schemas.microsoft.com/office/drawing/2014/main" id="{EF0347C9-CE62-4176-AE94-251BD911412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75032" y="894391"/>
            <a:ext cx="3053934" cy="539210"/>
          </a:xfrm>
          <a:prstGeom prst="rect">
            <a:avLst/>
          </a:prstGeom>
        </p:spPr>
      </p:pic>
    </p:spTree>
    <p:extLst>
      <p:ext uri="{BB962C8B-B14F-4D97-AF65-F5344CB8AC3E}">
        <p14:creationId xmlns:p14="http://schemas.microsoft.com/office/powerpoint/2010/main" val="280344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3">
            <a:extLst>
              <a:ext uri="{FF2B5EF4-FFF2-40B4-BE49-F238E27FC236}">
                <a16:creationId xmlns:a16="http://schemas.microsoft.com/office/drawing/2014/main" id="{0B225D94-B4E4-48A5-B1E0-51AECC2CC323}"/>
              </a:ext>
            </a:extLst>
          </p:cNvPr>
          <p:cNvSpPr/>
          <p:nvPr/>
        </p:nvSpPr>
        <p:spPr>
          <a:xfrm>
            <a:off x="13522" y="-2087722"/>
            <a:ext cx="11374962"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7C599C"/>
                </a:solidFill>
                <a:latin typeface="Century Gothic" panose="020B0502020202020204" pitchFamily="34" charset="0"/>
              </a:rPr>
              <a:t>Communicate strategically</a:t>
            </a:r>
          </a:p>
        </p:txBody>
      </p:sp>
      <p:sp>
        <p:nvSpPr>
          <p:cNvPr id="13" name="CaixaDeTexto 12">
            <a:extLst>
              <a:ext uri="{FF2B5EF4-FFF2-40B4-BE49-F238E27FC236}">
                <a16:creationId xmlns:a16="http://schemas.microsoft.com/office/drawing/2014/main" id="{3EDAE2FD-B79F-496D-99EC-0F0CE2D443AC}"/>
              </a:ext>
            </a:extLst>
          </p:cNvPr>
          <p:cNvSpPr txBox="1"/>
          <p:nvPr/>
        </p:nvSpPr>
        <p:spPr>
          <a:xfrm>
            <a:off x="8463505" y="6078141"/>
            <a:ext cx="9617776" cy="369332"/>
          </a:xfrm>
          <a:prstGeom prst="rect">
            <a:avLst/>
          </a:prstGeom>
          <a:noFill/>
        </p:spPr>
        <p:txBody>
          <a:bodyPr wrap="square" rtlCol="0">
            <a:spAutoFit/>
          </a:bodyPr>
          <a:lstStyle/>
          <a:p>
            <a:r>
              <a:rPr lang="pt-BR" dirty="0" err="1">
                <a:solidFill>
                  <a:schemeClr val="tx1">
                    <a:lumMod val="65000"/>
                    <a:lumOff val="35000"/>
                  </a:schemeClr>
                </a:solidFill>
                <a:latin typeface="+mj-lt"/>
              </a:rPr>
              <a:t>Source</a:t>
            </a:r>
            <a:r>
              <a:rPr lang="pt-BR" dirty="0">
                <a:solidFill>
                  <a:schemeClr val="tx1">
                    <a:lumMod val="65000"/>
                    <a:lumOff val="35000"/>
                  </a:schemeClr>
                </a:solidFill>
                <a:latin typeface="+mj-lt"/>
              </a:rPr>
              <a:t>: </a:t>
            </a:r>
            <a:r>
              <a:rPr lang="pt-BR" b="0" i="0" strike="noStrike" dirty="0">
                <a:solidFill>
                  <a:schemeClr val="tx1">
                    <a:lumMod val="65000"/>
                    <a:lumOff val="35000"/>
                  </a:schemeClr>
                </a:solidFill>
                <a:effectLst/>
                <a:latin typeface="+mj-lt"/>
              </a:rPr>
              <a:t>IIRC </a:t>
            </a:r>
            <a:r>
              <a:rPr lang="pt-BR" b="0" i="0" strike="noStrike" dirty="0" err="1">
                <a:solidFill>
                  <a:schemeClr val="tx1">
                    <a:lumMod val="65000"/>
                    <a:lumOff val="35000"/>
                  </a:schemeClr>
                </a:solidFill>
                <a:effectLst/>
                <a:latin typeface="+mj-lt"/>
              </a:rPr>
              <a:t>Revised</a:t>
            </a:r>
            <a:r>
              <a:rPr lang="pt-BR" b="0" i="0" strike="noStrike" dirty="0">
                <a:solidFill>
                  <a:schemeClr val="tx1">
                    <a:lumMod val="65000"/>
                    <a:lumOff val="35000"/>
                  </a:schemeClr>
                </a:solidFill>
                <a:effectLst/>
                <a:latin typeface="+mj-lt"/>
              </a:rPr>
              <a:t> Framework, 2021</a:t>
            </a:r>
            <a:endParaRPr lang="pt-BR" dirty="0">
              <a:solidFill>
                <a:schemeClr val="tx1">
                  <a:lumMod val="65000"/>
                  <a:lumOff val="35000"/>
                </a:schemeClr>
              </a:solidFill>
              <a:latin typeface="+mj-lt"/>
            </a:endParaRPr>
          </a:p>
        </p:txBody>
      </p:sp>
      <p:pic>
        <p:nvPicPr>
          <p:cNvPr id="5" name="Imagem 4">
            <a:extLst>
              <a:ext uri="{FF2B5EF4-FFF2-40B4-BE49-F238E27FC236}">
                <a16:creationId xmlns:a16="http://schemas.microsoft.com/office/drawing/2014/main" id="{816D8255-3D87-484D-8718-1D56A5CB9869}"/>
              </a:ext>
            </a:extLst>
          </p:cNvPr>
          <p:cNvPicPr>
            <a:picLocks noChangeAspect="1"/>
          </p:cNvPicPr>
          <p:nvPr/>
        </p:nvPicPr>
        <p:blipFill>
          <a:blip r:embed="rId3"/>
          <a:stretch>
            <a:fillRect/>
          </a:stretch>
        </p:blipFill>
        <p:spPr>
          <a:xfrm>
            <a:off x="1147417" y="884126"/>
            <a:ext cx="9617776" cy="5271668"/>
          </a:xfrm>
          <a:prstGeom prst="rect">
            <a:avLst/>
          </a:prstGeom>
        </p:spPr>
      </p:pic>
    </p:spTree>
    <p:extLst>
      <p:ext uri="{BB962C8B-B14F-4D97-AF65-F5344CB8AC3E}">
        <p14:creationId xmlns:p14="http://schemas.microsoft.com/office/powerpoint/2010/main" val="176279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3">
            <a:extLst>
              <a:ext uri="{FF2B5EF4-FFF2-40B4-BE49-F238E27FC236}">
                <a16:creationId xmlns:a16="http://schemas.microsoft.com/office/drawing/2014/main" id="{0B225D94-B4E4-48A5-B1E0-51AECC2CC323}"/>
              </a:ext>
            </a:extLst>
          </p:cNvPr>
          <p:cNvSpPr/>
          <p:nvPr/>
        </p:nvSpPr>
        <p:spPr>
          <a:xfrm>
            <a:off x="13522" y="-2087722"/>
            <a:ext cx="11374962"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7C599C"/>
                </a:solidFill>
                <a:latin typeface="Century Gothic" panose="020B0502020202020204" pitchFamily="34" charset="0"/>
              </a:rPr>
              <a:t>Communicate strategically</a:t>
            </a:r>
          </a:p>
        </p:txBody>
      </p:sp>
      <p:pic>
        <p:nvPicPr>
          <p:cNvPr id="5" name="Imagem 4">
            <a:extLst>
              <a:ext uri="{FF2B5EF4-FFF2-40B4-BE49-F238E27FC236}">
                <a16:creationId xmlns:a16="http://schemas.microsoft.com/office/drawing/2014/main" id="{67D7BBAF-0427-48EA-832E-7F6AA3D4BC3D}"/>
              </a:ext>
            </a:extLst>
          </p:cNvPr>
          <p:cNvPicPr>
            <a:picLocks noChangeAspect="1"/>
          </p:cNvPicPr>
          <p:nvPr/>
        </p:nvPicPr>
        <p:blipFill>
          <a:blip r:embed="rId3"/>
          <a:stretch>
            <a:fillRect/>
          </a:stretch>
        </p:blipFill>
        <p:spPr>
          <a:xfrm>
            <a:off x="518362" y="939602"/>
            <a:ext cx="10551353" cy="5540519"/>
          </a:xfrm>
          <a:prstGeom prst="rect">
            <a:avLst/>
          </a:prstGeom>
        </p:spPr>
      </p:pic>
      <p:pic>
        <p:nvPicPr>
          <p:cNvPr id="7" name="Imagem 6" descr="Uma imagem contendo luz, desenho, placa&#10;&#10;Descrição gerada automaticamente">
            <a:extLst>
              <a:ext uri="{FF2B5EF4-FFF2-40B4-BE49-F238E27FC236}">
                <a16:creationId xmlns:a16="http://schemas.microsoft.com/office/drawing/2014/main" id="{33D388FB-7A4F-4D99-97DB-1A652D30DB7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117215" y="377879"/>
            <a:ext cx="1543156" cy="802441"/>
          </a:xfrm>
          <a:prstGeom prst="rect">
            <a:avLst/>
          </a:prstGeom>
        </p:spPr>
      </p:pic>
    </p:spTree>
    <p:extLst>
      <p:ext uri="{BB962C8B-B14F-4D97-AF65-F5344CB8AC3E}">
        <p14:creationId xmlns:p14="http://schemas.microsoft.com/office/powerpoint/2010/main" val="2319324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3">
            <a:extLst>
              <a:ext uri="{FF2B5EF4-FFF2-40B4-BE49-F238E27FC236}">
                <a16:creationId xmlns:a16="http://schemas.microsoft.com/office/drawing/2014/main" id="{65286C79-2C1D-4007-B6E0-586B1874C131}"/>
              </a:ext>
            </a:extLst>
          </p:cNvPr>
          <p:cNvSpPr/>
          <p:nvPr/>
        </p:nvSpPr>
        <p:spPr>
          <a:xfrm>
            <a:off x="13522" y="-2069554"/>
            <a:ext cx="11374962"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E45D6E"/>
                </a:solidFill>
                <a:latin typeface="Century Gothic" panose="020B0502020202020204" pitchFamily="34" charset="0"/>
              </a:rPr>
              <a:t>Be transparent and build trust</a:t>
            </a:r>
          </a:p>
        </p:txBody>
      </p:sp>
      <p:pic>
        <p:nvPicPr>
          <p:cNvPr id="8" name="Imagem 7" descr="Interface gráfica do usuário, Texto&#10;&#10;Descrição gerada automaticamente">
            <a:extLst>
              <a:ext uri="{FF2B5EF4-FFF2-40B4-BE49-F238E27FC236}">
                <a16:creationId xmlns:a16="http://schemas.microsoft.com/office/drawing/2014/main" id="{559B1B46-5768-416B-8B37-55EC854C9BF9}"/>
              </a:ext>
            </a:extLst>
          </p:cNvPr>
          <p:cNvPicPr>
            <a:picLocks noChangeAspect="1"/>
          </p:cNvPicPr>
          <p:nvPr/>
        </p:nvPicPr>
        <p:blipFill rotWithShape="1">
          <a:blip r:embed="rId4">
            <a:extLst>
              <a:ext uri="{28A0092B-C50C-407E-A947-70E740481C1C}">
                <a14:useLocalDpi xmlns:a14="http://schemas.microsoft.com/office/drawing/2010/main" val="0"/>
              </a:ext>
            </a:extLst>
          </a:blip>
          <a:srcRect t="37280" b="40364"/>
          <a:stretch/>
        </p:blipFill>
        <p:spPr>
          <a:xfrm>
            <a:off x="6998340" y="3797308"/>
            <a:ext cx="4834578" cy="2401918"/>
          </a:xfrm>
          <a:prstGeom prst="rect">
            <a:avLst/>
          </a:prstGeom>
        </p:spPr>
      </p:pic>
      <p:pic>
        <p:nvPicPr>
          <p:cNvPr id="10" name="Imagem 9" descr="Interface gráfica do usuário, Site&#10;&#10;Descrição gerada automaticamente">
            <a:extLst>
              <a:ext uri="{FF2B5EF4-FFF2-40B4-BE49-F238E27FC236}">
                <a16:creationId xmlns:a16="http://schemas.microsoft.com/office/drawing/2014/main" id="{7DF3EFB4-0B45-4CAD-A6C8-ADDCB73566EF}"/>
              </a:ext>
            </a:extLst>
          </p:cNvPr>
          <p:cNvPicPr>
            <a:picLocks noChangeAspect="1"/>
          </p:cNvPicPr>
          <p:nvPr/>
        </p:nvPicPr>
        <p:blipFill rotWithShape="1">
          <a:blip r:embed="rId5">
            <a:extLst>
              <a:ext uri="{28A0092B-C50C-407E-A947-70E740481C1C}">
                <a14:useLocalDpi xmlns:a14="http://schemas.microsoft.com/office/drawing/2010/main" val="0"/>
              </a:ext>
            </a:extLst>
          </a:blip>
          <a:srcRect t="13383" b="57241"/>
          <a:stretch/>
        </p:blipFill>
        <p:spPr>
          <a:xfrm>
            <a:off x="5282226" y="1332910"/>
            <a:ext cx="3885414" cy="2536375"/>
          </a:xfrm>
          <a:prstGeom prst="rect">
            <a:avLst/>
          </a:prstGeom>
        </p:spPr>
      </p:pic>
      <p:grpSp>
        <p:nvGrpSpPr>
          <p:cNvPr id="19" name="Agrupar 18">
            <a:extLst>
              <a:ext uri="{FF2B5EF4-FFF2-40B4-BE49-F238E27FC236}">
                <a16:creationId xmlns:a16="http://schemas.microsoft.com/office/drawing/2014/main" id="{773A68F6-136E-49CD-B726-04D0F9861F75}"/>
              </a:ext>
            </a:extLst>
          </p:cNvPr>
          <p:cNvGrpSpPr/>
          <p:nvPr/>
        </p:nvGrpSpPr>
        <p:grpSpPr>
          <a:xfrm>
            <a:off x="359082" y="1866248"/>
            <a:ext cx="4305901" cy="3174710"/>
            <a:chOff x="255007" y="1928559"/>
            <a:chExt cx="4305901" cy="3174710"/>
          </a:xfrm>
        </p:grpSpPr>
        <p:pic>
          <p:nvPicPr>
            <p:cNvPr id="13" name="Imagem 12">
              <a:extLst>
                <a:ext uri="{FF2B5EF4-FFF2-40B4-BE49-F238E27FC236}">
                  <a16:creationId xmlns:a16="http://schemas.microsoft.com/office/drawing/2014/main" id="{92E5B129-E6CB-485B-B1FA-F85B1104B248}"/>
                </a:ext>
              </a:extLst>
            </p:cNvPr>
            <p:cNvPicPr>
              <a:picLocks noChangeAspect="1"/>
            </p:cNvPicPr>
            <p:nvPr/>
          </p:nvPicPr>
          <p:blipFill>
            <a:blip r:embed="rId6"/>
            <a:stretch>
              <a:fillRect/>
            </a:stretch>
          </p:blipFill>
          <p:spPr>
            <a:xfrm>
              <a:off x="255007" y="2039233"/>
              <a:ext cx="4305901" cy="2143424"/>
            </a:xfrm>
            <a:prstGeom prst="rect">
              <a:avLst/>
            </a:prstGeom>
          </p:spPr>
        </p:pic>
        <p:pic>
          <p:nvPicPr>
            <p:cNvPr id="16" name="Imagem 15">
              <a:extLst>
                <a:ext uri="{FF2B5EF4-FFF2-40B4-BE49-F238E27FC236}">
                  <a16:creationId xmlns:a16="http://schemas.microsoft.com/office/drawing/2014/main" id="{FF6198A8-E3CC-44D6-B587-EA659081005A}"/>
                </a:ext>
              </a:extLst>
            </p:cNvPr>
            <p:cNvPicPr>
              <a:picLocks noChangeAspect="1"/>
            </p:cNvPicPr>
            <p:nvPr/>
          </p:nvPicPr>
          <p:blipFill>
            <a:blip r:embed="rId7"/>
            <a:stretch>
              <a:fillRect/>
            </a:stretch>
          </p:blipFill>
          <p:spPr>
            <a:xfrm>
              <a:off x="319432" y="4160162"/>
              <a:ext cx="3410426" cy="943107"/>
            </a:xfrm>
            <a:prstGeom prst="rect">
              <a:avLst/>
            </a:prstGeom>
          </p:spPr>
        </p:pic>
        <p:pic>
          <p:nvPicPr>
            <p:cNvPr id="18" name="Imagem 17">
              <a:extLst>
                <a:ext uri="{FF2B5EF4-FFF2-40B4-BE49-F238E27FC236}">
                  <a16:creationId xmlns:a16="http://schemas.microsoft.com/office/drawing/2014/main" id="{66CD1FF3-8D13-46D7-9F80-9F1F77E17AF7}"/>
                </a:ext>
              </a:extLst>
            </p:cNvPr>
            <p:cNvPicPr>
              <a:picLocks noChangeAspect="1"/>
            </p:cNvPicPr>
            <p:nvPr/>
          </p:nvPicPr>
          <p:blipFill>
            <a:blip r:embed="rId8"/>
            <a:stretch>
              <a:fillRect/>
            </a:stretch>
          </p:blipFill>
          <p:spPr>
            <a:xfrm>
              <a:off x="2970392" y="1928559"/>
              <a:ext cx="1171739" cy="419158"/>
            </a:xfrm>
            <a:prstGeom prst="rect">
              <a:avLst/>
            </a:prstGeom>
          </p:spPr>
        </p:pic>
      </p:grpSp>
      <p:sp>
        <p:nvSpPr>
          <p:cNvPr id="20" name="CaixaDeTexto 19">
            <a:extLst>
              <a:ext uri="{FF2B5EF4-FFF2-40B4-BE49-F238E27FC236}">
                <a16:creationId xmlns:a16="http://schemas.microsoft.com/office/drawing/2014/main" id="{F5259633-8A00-48F9-88CE-C75B69B57596}"/>
              </a:ext>
            </a:extLst>
          </p:cNvPr>
          <p:cNvSpPr txBox="1"/>
          <p:nvPr/>
        </p:nvSpPr>
        <p:spPr>
          <a:xfrm>
            <a:off x="2642535" y="5021069"/>
            <a:ext cx="3586286" cy="1015663"/>
          </a:xfrm>
          <a:prstGeom prst="rect">
            <a:avLst/>
          </a:prstGeom>
          <a:noFill/>
        </p:spPr>
        <p:txBody>
          <a:bodyPr wrap="square" rtlCol="0">
            <a:spAutoFit/>
          </a:bodyPr>
          <a:lstStyle/>
          <a:p>
            <a:pPr algn="r"/>
            <a:r>
              <a:rPr lang="en-US" sz="2000" b="1" dirty="0">
                <a:solidFill>
                  <a:srgbClr val="E45D6E"/>
                </a:solidFill>
                <a:latin typeface="Century Gothic" panose="020B0502020202020204" pitchFamily="34" charset="0"/>
              </a:rPr>
              <a:t>Risks: From public perception to loss of market share</a:t>
            </a:r>
          </a:p>
        </p:txBody>
      </p:sp>
    </p:spTree>
    <p:extLst>
      <p:ext uri="{BB962C8B-B14F-4D97-AF65-F5344CB8AC3E}">
        <p14:creationId xmlns:p14="http://schemas.microsoft.com/office/powerpoint/2010/main" val="165781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3">
            <a:extLst>
              <a:ext uri="{FF2B5EF4-FFF2-40B4-BE49-F238E27FC236}">
                <a16:creationId xmlns:a16="http://schemas.microsoft.com/office/drawing/2014/main" id="{FA68B4EB-A756-4D54-AD37-EE99E652B102}"/>
              </a:ext>
            </a:extLst>
          </p:cNvPr>
          <p:cNvSpPr/>
          <p:nvPr/>
        </p:nvSpPr>
        <p:spPr>
          <a:xfrm>
            <a:off x="251567" y="-2079806"/>
            <a:ext cx="4838396" cy="4159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E45D6E"/>
                </a:solidFill>
                <a:latin typeface="Century Gothic" panose="020B0502020202020204" pitchFamily="34" charset="0"/>
              </a:rPr>
              <a:t>Be transparent and build trust</a:t>
            </a:r>
          </a:p>
        </p:txBody>
      </p:sp>
      <p:pic>
        <p:nvPicPr>
          <p:cNvPr id="7" name="Imagem 6">
            <a:extLst>
              <a:ext uri="{FF2B5EF4-FFF2-40B4-BE49-F238E27FC236}">
                <a16:creationId xmlns:a16="http://schemas.microsoft.com/office/drawing/2014/main" id="{575B3E6E-6D26-446C-9116-0783943ED5DF}"/>
              </a:ext>
            </a:extLst>
          </p:cNvPr>
          <p:cNvPicPr>
            <a:picLocks noChangeAspect="1"/>
          </p:cNvPicPr>
          <p:nvPr/>
        </p:nvPicPr>
        <p:blipFill>
          <a:blip r:embed="rId4"/>
          <a:stretch>
            <a:fillRect/>
          </a:stretch>
        </p:blipFill>
        <p:spPr>
          <a:xfrm>
            <a:off x="1379774" y="3453713"/>
            <a:ext cx="4141493" cy="2982899"/>
          </a:xfrm>
          <a:prstGeom prst="rect">
            <a:avLst/>
          </a:prstGeom>
        </p:spPr>
      </p:pic>
      <p:grpSp>
        <p:nvGrpSpPr>
          <p:cNvPr id="19" name="Agrupar 18">
            <a:extLst>
              <a:ext uri="{FF2B5EF4-FFF2-40B4-BE49-F238E27FC236}">
                <a16:creationId xmlns:a16="http://schemas.microsoft.com/office/drawing/2014/main" id="{C9843A4F-BEE7-4682-A67D-E668D00982FB}"/>
              </a:ext>
            </a:extLst>
          </p:cNvPr>
          <p:cNvGrpSpPr/>
          <p:nvPr/>
        </p:nvGrpSpPr>
        <p:grpSpPr>
          <a:xfrm>
            <a:off x="5521266" y="186612"/>
            <a:ext cx="6067353" cy="6288078"/>
            <a:chOff x="3472842" y="-2731085"/>
            <a:chExt cx="10232039" cy="9009553"/>
          </a:xfrm>
        </p:grpSpPr>
        <p:grpSp>
          <p:nvGrpSpPr>
            <p:cNvPr id="10" name="Agrupar 9">
              <a:extLst>
                <a:ext uri="{FF2B5EF4-FFF2-40B4-BE49-F238E27FC236}">
                  <a16:creationId xmlns:a16="http://schemas.microsoft.com/office/drawing/2014/main" id="{74C1DF50-0ED8-43E7-A5CD-5620E39E0769}"/>
                </a:ext>
              </a:extLst>
            </p:cNvPr>
            <p:cNvGrpSpPr/>
            <p:nvPr/>
          </p:nvGrpSpPr>
          <p:grpSpPr>
            <a:xfrm>
              <a:off x="3472842" y="-2731085"/>
              <a:ext cx="10232039" cy="9009553"/>
              <a:chOff x="4163541" y="319309"/>
              <a:chExt cx="10232039" cy="9009553"/>
            </a:xfrm>
          </p:grpSpPr>
          <p:pic>
            <p:nvPicPr>
              <p:cNvPr id="5" name="Imagem 4">
                <a:extLst>
                  <a:ext uri="{FF2B5EF4-FFF2-40B4-BE49-F238E27FC236}">
                    <a16:creationId xmlns:a16="http://schemas.microsoft.com/office/drawing/2014/main" id="{02EC1CB1-C3D8-4605-94B6-42B42521AF20}"/>
                  </a:ext>
                </a:extLst>
              </p:cNvPr>
              <p:cNvPicPr>
                <a:picLocks noChangeAspect="1"/>
              </p:cNvPicPr>
              <p:nvPr/>
            </p:nvPicPr>
            <p:blipFill>
              <a:blip r:embed="rId5"/>
              <a:stretch>
                <a:fillRect/>
              </a:stretch>
            </p:blipFill>
            <p:spPr>
              <a:xfrm>
                <a:off x="4163541" y="319309"/>
                <a:ext cx="10232039" cy="9009553"/>
              </a:xfrm>
              <a:prstGeom prst="rect">
                <a:avLst/>
              </a:prstGeom>
            </p:spPr>
          </p:pic>
          <p:pic>
            <p:nvPicPr>
              <p:cNvPr id="3" name="Imagem 2">
                <a:extLst>
                  <a:ext uri="{FF2B5EF4-FFF2-40B4-BE49-F238E27FC236}">
                    <a16:creationId xmlns:a16="http://schemas.microsoft.com/office/drawing/2014/main" id="{A8E7648D-189C-4521-A786-DE54FB6234C0}"/>
                  </a:ext>
                </a:extLst>
              </p:cNvPr>
              <p:cNvPicPr>
                <a:picLocks noChangeAspect="1"/>
              </p:cNvPicPr>
              <p:nvPr/>
            </p:nvPicPr>
            <p:blipFill>
              <a:blip r:embed="rId6"/>
              <a:stretch>
                <a:fillRect/>
              </a:stretch>
            </p:blipFill>
            <p:spPr>
              <a:xfrm>
                <a:off x="4224712" y="3234255"/>
                <a:ext cx="2605296" cy="471826"/>
              </a:xfrm>
              <a:prstGeom prst="rect">
                <a:avLst/>
              </a:prstGeom>
            </p:spPr>
          </p:pic>
          <p:pic>
            <p:nvPicPr>
              <p:cNvPr id="13" name="Imagem 12">
                <a:extLst>
                  <a:ext uri="{FF2B5EF4-FFF2-40B4-BE49-F238E27FC236}">
                    <a16:creationId xmlns:a16="http://schemas.microsoft.com/office/drawing/2014/main" id="{373F7668-A4C9-47D9-835A-9C72B035D422}"/>
                  </a:ext>
                </a:extLst>
              </p:cNvPr>
              <p:cNvPicPr>
                <a:picLocks noChangeAspect="1"/>
              </p:cNvPicPr>
              <p:nvPr/>
            </p:nvPicPr>
            <p:blipFill>
              <a:blip r:embed="rId6"/>
              <a:stretch>
                <a:fillRect/>
              </a:stretch>
            </p:blipFill>
            <p:spPr>
              <a:xfrm>
                <a:off x="9452965" y="3180126"/>
                <a:ext cx="2605296" cy="471826"/>
              </a:xfrm>
              <a:prstGeom prst="rect">
                <a:avLst/>
              </a:prstGeom>
            </p:spPr>
          </p:pic>
          <p:pic>
            <p:nvPicPr>
              <p:cNvPr id="15" name="Imagem 14">
                <a:extLst>
                  <a:ext uri="{FF2B5EF4-FFF2-40B4-BE49-F238E27FC236}">
                    <a16:creationId xmlns:a16="http://schemas.microsoft.com/office/drawing/2014/main" id="{F0ED35F9-9CBD-42A8-B7EC-3C47CF565612}"/>
                  </a:ext>
                </a:extLst>
              </p:cNvPr>
              <p:cNvPicPr>
                <a:picLocks noChangeAspect="1"/>
              </p:cNvPicPr>
              <p:nvPr/>
            </p:nvPicPr>
            <p:blipFill>
              <a:blip r:embed="rId6"/>
              <a:stretch>
                <a:fillRect/>
              </a:stretch>
            </p:blipFill>
            <p:spPr>
              <a:xfrm>
                <a:off x="4224712" y="5957546"/>
                <a:ext cx="2605296" cy="471826"/>
              </a:xfrm>
              <a:prstGeom prst="rect">
                <a:avLst/>
              </a:prstGeom>
            </p:spPr>
          </p:pic>
          <p:pic>
            <p:nvPicPr>
              <p:cNvPr id="16" name="Imagem 15">
                <a:extLst>
                  <a:ext uri="{FF2B5EF4-FFF2-40B4-BE49-F238E27FC236}">
                    <a16:creationId xmlns:a16="http://schemas.microsoft.com/office/drawing/2014/main" id="{46A6340F-EA6B-49E8-9083-B9494BF9F5D5}"/>
                  </a:ext>
                </a:extLst>
              </p:cNvPr>
              <p:cNvPicPr>
                <a:picLocks noChangeAspect="1"/>
              </p:cNvPicPr>
              <p:nvPr/>
            </p:nvPicPr>
            <p:blipFill>
              <a:blip r:embed="rId6"/>
              <a:stretch>
                <a:fillRect/>
              </a:stretch>
            </p:blipFill>
            <p:spPr>
              <a:xfrm>
                <a:off x="9452965" y="5986813"/>
                <a:ext cx="2363934" cy="471826"/>
              </a:xfrm>
              <a:prstGeom prst="rect">
                <a:avLst/>
              </a:prstGeom>
            </p:spPr>
          </p:pic>
        </p:grpSp>
        <p:pic>
          <p:nvPicPr>
            <p:cNvPr id="17" name="Imagem 16">
              <a:extLst>
                <a:ext uri="{FF2B5EF4-FFF2-40B4-BE49-F238E27FC236}">
                  <a16:creationId xmlns:a16="http://schemas.microsoft.com/office/drawing/2014/main" id="{30F46F23-AE94-4812-BD36-785021A5B6C6}"/>
                </a:ext>
              </a:extLst>
            </p:cNvPr>
            <p:cNvPicPr>
              <a:picLocks noChangeAspect="1"/>
            </p:cNvPicPr>
            <p:nvPr/>
          </p:nvPicPr>
          <p:blipFill>
            <a:blip r:embed="rId6"/>
            <a:stretch>
              <a:fillRect/>
            </a:stretch>
          </p:blipFill>
          <p:spPr>
            <a:xfrm>
              <a:off x="3662502" y="5710951"/>
              <a:ext cx="2605296" cy="471826"/>
            </a:xfrm>
            <a:prstGeom prst="rect">
              <a:avLst/>
            </a:prstGeom>
          </p:spPr>
        </p:pic>
        <p:pic>
          <p:nvPicPr>
            <p:cNvPr id="18" name="Imagem 17">
              <a:extLst>
                <a:ext uri="{FF2B5EF4-FFF2-40B4-BE49-F238E27FC236}">
                  <a16:creationId xmlns:a16="http://schemas.microsoft.com/office/drawing/2014/main" id="{3BA3CEC3-7590-4AEB-8583-5F8C3EC1E7EC}"/>
                </a:ext>
              </a:extLst>
            </p:cNvPr>
            <p:cNvPicPr>
              <a:picLocks noChangeAspect="1"/>
            </p:cNvPicPr>
            <p:nvPr/>
          </p:nvPicPr>
          <p:blipFill>
            <a:blip r:embed="rId6"/>
            <a:stretch>
              <a:fillRect/>
            </a:stretch>
          </p:blipFill>
          <p:spPr>
            <a:xfrm>
              <a:off x="8745643" y="5663541"/>
              <a:ext cx="2605296" cy="471826"/>
            </a:xfrm>
            <a:prstGeom prst="rect">
              <a:avLst/>
            </a:prstGeom>
          </p:spPr>
        </p:pic>
      </p:grpSp>
    </p:spTree>
    <p:extLst>
      <p:ext uri="{BB962C8B-B14F-4D97-AF65-F5344CB8AC3E}">
        <p14:creationId xmlns:p14="http://schemas.microsoft.com/office/powerpoint/2010/main" val="3493505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Imagem 4" descr="Uma imagem contendo Aplicativo&#10;&#10;Descrição gerada automaticamente">
            <a:extLst>
              <a:ext uri="{FF2B5EF4-FFF2-40B4-BE49-F238E27FC236}">
                <a16:creationId xmlns:a16="http://schemas.microsoft.com/office/drawing/2014/main" id="{293FD611-B900-470A-90FB-18494E6E1656}"/>
              </a:ext>
            </a:extLst>
          </p:cNvPr>
          <p:cNvPicPr>
            <a:picLocks noChangeAspect="1"/>
          </p:cNvPicPr>
          <p:nvPr/>
        </p:nvPicPr>
        <p:blipFill rotWithShape="1">
          <a:blip r:embed="rId4">
            <a:extLst>
              <a:ext uri="{28A0092B-C50C-407E-A947-70E740481C1C}">
                <a14:useLocalDpi xmlns:a14="http://schemas.microsoft.com/office/drawing/2010/main" val="0"/>
              </a:ext>
            </a:extLst>
          </a:blip>
          <a:srcRect t="29335" b="37409"/>
          <a:stretch/>
        </p:blipFill>
        <p:spPr>
          <a:xfrm>
            <a:off x="465025" y="4003436"/>
            <a:ext cx="3386738" cy="2502887"/>
          </a:xfrm>
          <a:prstGeom prst="rect">
            <a:avLst/>
          </a:prstGeom>
        </p:spPr>
      </p:pic>
      <p:pic>
        <p:nvPicPr>
          <p:cNvPr id="7" name="Imagem 6" descr="Interface gráfica do usuário, Texto, Carta&#10;&#10;Descrição gerada automaticamente">
            <a:extLst>
              <a:ext uri="{FF2B5EF4-FFF2-40B4-BE49-F238E27FC236}">
                <a16:creationId xmlns:a16="http://schemas.microsoft.com/office/drawing/2014/main" id="{B75D1501-7BC3-4B59-A3A4-CA94AC1359F6}"/>
              </a:ext>
            </a:extLst>
          </p:cNvPr>
          <p:cNvPicPr>
            <a:picLocks noChangeAspect="1"/>
          </p:cNvPicPr>
          <p:nvPr/>
        </p:nvPicPr>
        <p:blipFill rotWithShape="1">
          <a:blip r:embed="rId5">
            <a:extLst>
              <a:ext uri="{28A0092B-C50C-407E-A947-70E740481C1C}">
                <a14:useLocalDpi xmlns:a14="http://schemas.microsoft.com/office/drawing/2010/main" val="0"/>
              </a:ext>
            </a:extLst>
          </a:blip>
          <a:srcRect l="-970" t="15779" r="57800" b="78787"/>
          <a:stretch/>
        </p:blipFill>
        <p:spPr>
          <a:xfrm>
            <a:off x="205091" y="1070829"/>
            <a:ext cx="4457462" cy="1246928"/>
          </a:xfrm>
          <a:prstGeom prst="rect">
            <a:avLst/>
          </a:prstGeom>
        </p:spPr>
      </p:pic>
      <p:sp>
        <p:nvSpPr>
          <p:cNvPr id="9" name="Rectangle 3">
            <a:extLst>
              <a:ext uri="{FF2B5EF4-FFF2-40B4-BE49-F238E27FC236}">
                <a16:creationId xmlns:a16="http://schemas.microsoft.com/office/drawing/2014/main" id="{B85E7A40-7E87-4B89-8616-86A78089E3DD}"/>
              </a:ext>
            </a:extLst>
          </p:cNvPr>
          <p:cNvSpPr/>
          <p:nvPr/>
        </p:nvSpPr>
        <p:spPr>
          <a:xfrm>
            <a:off x="205091" y="-1945169"/>
            <a:ext cx="7594203"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F4CD6C"/>
                </a:solidFill>
                <a:latin typeface="Century Gothic" panose="020B0502020202020204" pitchFamily="34" charset="0"/>
              </a:rPr>
              <a:t>Collective action</a:t>
            </a:r>
          </a:p>
        </p:txBody>
      </p:sp>
      <p:pic>
        <p:nvPicPr>
          <p:cNvPr id="11" name="Imagem 10" descr="Interface gráfica do usuário, Texto, Carta&#10;&#10;Descrição gerada automaticamente">
            <a:extLst>
              <a:ext uri="{FF2B5EF4-FFF2-40B4-BE49-F238E27FC236}">
                <a16:creationId xmlns:a16="http://schemas.microsoft.com/office/drawing/2014/main" id="{8DF05FA2-A5BF-48B7-B61C-4F7E9E283E78}"/>
              </a:ext>
            </a:extLst>
          </p:cNvPr>
          <p:cNvPicPr>
            <a:picLocks noChangeAspect="1"/>
          </p:cNvPicPr>
          <p:nvPr/>
        </p:nvPicPr>
        <p:blipFill rotWithShape="1">
          <a:blip r:embed="rId5">
            <a:extLst>
              <a:ext uri="{28A0092B-C50C-407E-A947-70E740481C1C}">
                <a14:useLocalDpi xmlns:a14="http://schemas.microsoft.com/office/drawing/2010/main" val="0"/>
              </a:ext>
            </a:extLst>
          </a:blip>
          <a:srcRect l="-970" t="32985" r="970" b="52706"/>
          <a:stretch/>
        </p:blipFill>
        <p:spPr>
          <a:xfrm>
            <a:off x="1544060" y="2434038"/>
            <a:ext cx="4615407" cy="1467586"/>
          </a:xfrm>
          <a:prstGeom prst="rect">
            <a:avLst/>
          </a:prstGeom>
        </p:spPr>
      </p:pic>
      <p:sp>
        <p:nvSpPr>
          <p:cNvPr id="12" name="Rectangle 3">
            <a:extLst>
              <a:ext uri="{FF2B5EF4-FFF2-40B4-BE49-F238E27FC236}">
                <a16:creationId xmlns:a16="http://schemas.microsoft.com/office/drawing/2014/main" id="{C7413D4B-C279-4A1E-8F31-9A01B134EB81}"/>
              </a:ext>
            </a:extLst>
          </p:cNvPr>
          <p:cNvSpPr/>
          <p:nvPr/>
        </p:nvSpPr>
        <p:spPr>
          <a:xfrm>
            <a:off x="6019051" y="1860423"/>
            <a:ext cx="5600890" cy="3251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pPr algn="ctr"/>
            <a:r>
              <a:rPr lang="pt-BR" sz="2400" dirty="0">
                <a:solidFill>
                  <a:schemeClr val="bg2">
                    <a:lumMod val="25000"/>
                  </a:schemeClr>
                </a:solidFill>
                <a:latin typeface="+mj-lt"/>
              </a:rPr>
              <a:t>“</a:t>
            </a:r>
            <a:r>
              <a:rPr lang="en-US" sz="2400" b="0" i="0" dirty="0">
                <a:solidFill>
                  <a:srgbClr val="0A0A0A"/>
                </a:solidFill>
                <a:effectLst/>
                <a:latin typeface="Conv_Akk_Pro"/>
              </a:rPr>
              <a:t>Amid renewed interest in ESG stemming from the impact of COVID-19, the top three private banks in the country launched the "Amazon Plan," a multi-layered program by Bradesco, Banco Santander Brasil SA and Itaú </a:t>
            </a:r>
            <a:r>
              <a:rPr lang="en-US" sz="2400" b="0" i="0" dirty="0" err="1">
                <a:solidFill>
                  <a:srgbClr val="0A0A0A"/>
                </a:solidFill>
                <a:effectLst/>
                <a:latin typeface="Conv_Akk_Pro"/>
              </a:rPr>
              <a:t>Unibanco</a:t>
            </a:r>
            <a:r>
              <a:rPr lang="en-US" sz="2400" b="0" i="0" dirty="0">
                <a:solidFill>
                  <a:srgbClr val="0A0A0A"/>
                </a:solidFill>
                <a:effectLst/>
                <a:latin typeface="Conv_Akk_Pro"/>
              </a:rPr>
              <a:t> Holding SA that seeks to foster growth and advance inclusion among people who live in the remote areas”</a:t>
            </a:r>
            <a:endParaRPr lang="pt-BR" sz="2400" dirty="0">
              <a:solidFill>
                <a:schemeClr val="bg2">
                  <a:lumMod val="25000"/>
                </a:schemeClr>
              </a:solidFill>
              <a:latin typeface="+mj-lt"/>
            </a:endParaRPr>
          </a:p>
        </p:txBody>
      </p:sp>
    </p:spTree>
    <p:extLst>
      <p:ext uri="{BB962C8B-B14F-4D97-AF65-F5344CB8AC3E}">
        <p14:creationId xmlns:p14="http://schemas.microsoft.com/office/powerpoint/2010/main" val="398792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20E40C-E293-455E-BBC0-50CCAC3DDBAB}"/>
              </a:ext>
            </a:extLst>
          </p:cNvPr>
          <p:cNvSpPr/>
          <p:nvPr/>
        </p:nvSpPr>
        <p:spPr>
          <a:xfrm>
            <a:off x="646752" y="2501488"/>
            <a:ext cx="2210249" cy="1277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pPr algn="ctr"/>
            <a:r>
              <a:rPr lang="en-GB" sz="2800" b="1" dirty="0">
                <a:solidFill>
                  <a:srgbClr val="68BF65"/>
                </a:solidFill>
                <a:latin typeface="Century Gothic" panose="020B0502020202020204" pitchFamily="34" charset="0"/>
              </a:rPr>
              <a:t>decode</a:t>
            </a:r>
          </a:p>
          <a:p>
            <a:pPr algn="ctr"/>
            <a:r>
              <a:rPr lang="pt-BR" dirty="0">
                <a:solidFill>
                  <a:srgbClr val="204883"/>
                </a:solidFill>
                <a:latin typeface="Century Gothic" panose="020B0502020202020204" pitchFamily="34" charset="0"/>
              </a:rPr>
              <a:t>“</a:t>
            </a:r>
            <a:r>
              <a:rPr lang="pt-BR" dirty="0" err="1">
                <a:solidFill>
                  <a:srgbClr val="204883"/>
                </a:solidFill>
                <a:latin typeface="Century Gothic" panose="020B0502020202020204" pitchFamily="34" charset="0"/>
              </a:rPr>
              <a:t>translate</a:t>
            </a:r>
            <a:r>
              <a:rPr lang="pt-BR" dirty="0">
                <a:solidFill>
                  <a:srgbClr val="204883"/>
                </a:solidFill>
                <a:latin typeface="Century Gothic" panose="020B0502020202020204" pitchFamily="34" charset="0"/>
              </a:rPr>
              <a:t>” </a:t>
            </a:r>
            <a:r>
              <a:rPr lang="pt-BR" dirty="0" err="1">
                <a:solidFill>
                  <a:srgbClr val="204883"/>
                </a:solidFill>
                <a:latin typeface="Century Gothic" panose="020B0502020202020204" pitchFamily="34" charset="0"/>
              </a:rPr>
              <a:t>the</a:t>
            </a:r>
            <a:r>
              <a:rPr lang="pt-BR" dirty="0">
                <a:solidFill>
                  <a:srgbClr val="204883"/>
                </a:solidFill>
                <a:latin typeface="Century Gothic" panose="020B0502020202020204" pitchFamily="34" charset="0"/>
              </a:rPr>
              <a:t> reality </a:t>
            </a:r>
            <a:r>
              <a:rPr lang="pt-BR" dirty="0" err="1">
                <a:solidFill>
                  <a:srgbClr val="204883"/>
                </a:solidFill>
                <a:latin typeface="Century Gothic" panose="020B0502020202020204" pitchFamily="34" charset="0"/>
              </a:rPr>
              <a:t>and</a:t>
            </a:r>
            <a:r>
              <a:rPr lang="pt-BR" dirty="0">
                <a:solidFill>
                  <a:srgbClr val="204883"/>
                </a:solidFill>
                <a:latin typeface="Century Gothic" panose="020B0502020202020204" pitchFamily="34" charset="0"/>
              </a:rPr>
              <a:t> </a:t>
            </a:r>
            <a:r>
              <a:rPr lang="pt-BR" dirty="0" err="1">
                <a:solidFill>
                  <a:srgbClr val="204883"/>
                </a:solidFill>
                <a:latin typeface="Century Gothic" panose="020B0502020202020204" pitchFamily="34" charset="0"/>
              </a:rPr>
              <a:t>raise</a:t>
            </a:r>
            <a:r>
              <a:rPr lang="pt-BR" dirty="0">
                <a:solidFill>
                  <a:srgbClr val="204883"/>
                </a:solidFill>
                <a:latin typeface="Century Gothic" panose="020B0502020202020204" pitchFamily="34" charset="0"/>
              </a:rPr>
              <a:t> </a:t>
            </a:r>
            <a:r>
              <a:rPr lang="pt-BR" dirty="0" err="1">
                <a:solidFill>
                  <a:srgbClr val="204883"/>
                </a:solidFill>
                <a:latin typeface="Century Gothic" panose="020B0502020202020204" pitchFamily="34" charset="0"/>
              </a:rPr>
              <a:t>awareness</a:t>
            </a:r>
            <a:r>
              <a:rPr lang="pt-BR" dirty="0">
                <a:solidFill>
                  <a:srgbClr val="204883"/>
                </a:solidFill>
                <a:latin typeface="Century Gothic" panose="020B0502020202020204" pitchFamily="34" charset="0"/>
              </a:rPr>
              <a:t>. </a:t>
            </a:r>
            <a:r>
              <a:rPr lang="pt-BR" dirty="0" err="1">
                <a:solidFill>
                  <a:srgbClr val="204883"/>
                </a:solidFill>
                <a:latin typeface="Century Gothic" panose="020B0502020202020204" pitchFamily="34" charset="0"/>
              </a:rPr>
              <a:t>Tailor</a:t>
            </a:r>
            <a:r>
              <a:rPr lang="pt-BR" dirty="0">
                <a:solidFill>
                  <a:srgbClr val="204883"/>
                </a:solidFill>
                <a:latin typeface="Century Gothic" panose="020B0502020202020204" pitchFamily="34" charset="0"/>
              </a:rPr>
              <a:t> </a:t>
            </a:r>
            <a:r>
              <a:rPr lang="pt-BR" dirty="0" err="1">
                <a:solidFill>
                  <a:srgbClr val="204883"/>
                </a:solidFill>
                <a:latin typeface="Century Gothic" panose="020B0502020202020204" pitchFamily="34" charset="0"/>
              </a:rPr>
              <a:t>the</a:t>
            </a:r>
            <a:r>
              <a:rPr lang="pt-BR" dirty="0">
                <a:solidFill>
                  <a:srgbClr val="204883"/>
                </a:solidFill>
                <a:latin typeface="Century Gothic" panose="020B0502020202020204" pitchFamily="34" charset="0"/>
              </a:rPr>
              <a:t> </a:t>
            </a:r>
            <a:r>
              <a:rPr lang="pt-BR" dirty="0" err="1">
                <a:solidFill>
                  <a:srgbClr val="204883"/>
                </a:solidFill>
                <a:latin typeface="Century Gothic" panose="020B0502020202020204" pitchFamily="34" charset="0"/>
              </a:rPr>
              <a:t>message</a:t>
            </a:r>
            <a:r>
              <a:rPr lang="pt-BR" dirty="0">
                <a:solidFill>
                  <a:srgbClr val="204883"/>
                </a:solidFill>
                <a:latin typeface="Century Gothic" panose="020B0502020202020204" pitchFamily="34" charset="0"/>
              </a:rPr>
              <a:t> for diferente </a:t>
            </a:r>
            <a:r>
              <a:rPr lang="pt-BR" dirty="0" err="1">
                <a:solidFill>
                  <a:srgbClr val="204883"/>
                </a:solidFill>
                <a:latin typeface="Century Gothic" panose="020B0502020202020204" pitchFamily="34" charset="0"/>
              </a:rPr>
              <a:t>audiences</a:t>
            </a:r>
            <a:endParaRPr lang="pt-BR" dirty="0">
              <a:solidFill>
                <a:srgbClr val="204883"/>
              </a:solidFill>
              <a:latin typeface="Century Gothic" panose="020B0502020202020204" pitchFamily="34" charset="0"/>
            </a:endParaRPr>
          </a:p>
        </p:txBody>
      </p:sp>
      <p:sp>
        <p:nvSpPr>
          <p:cNvPr id="6" name="Rectangle 5">
            <a:extLst>
              <a:ext uri="{FF2B5EF4-FFF2-40B4-BE49-F238E27FC236}">
                <a16:creationId xmlns:a16="http://schemas.microsoft.com/office/drawing/2014/main" id="{A6CFEB8F-20D4-45AE-BBF3-95E1A34AA4CE}"/>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Gráfico 2" descr="Desbloquear com preenchimento sólido">
            <a:extLst>
              <a:ext uri="{FF2B5EF4-FFF2-40B4-BE49-F238E27FC236}">
                <a16:creationId xmlns:a16="http://schemas.microsoft.com/office/drawing/2014/main" id="{9C524F64-1DE1-43FB-B5B9-677936D6E4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9798" y="4351073"/>
            <a:ext cx="1277787" cy="1277787"/>
          </a:xfrm>
          <a:prstGeom prst="rect">
            <a:avLst/>
          </a:prstGeom>
        </p:spPr>
      </p:pic>
      <p:sp>
        <p:nvSpPr>
          <p:cNvPr id="5" name="Rectangle 1">
            <a:extLst>
              <a:ext uri="{FF2B5EF4-FFF2-40B4-BE49-F238E27FC236}">
                <a16:creationId xmlns:a16="http://schemas.microsoft.com/office/drawing/2014/main" id="{784403B1-B09F-4892-99A0-BA7371EB291A}"/>
              </a:ext>
            </a:extLst>
          </p:cNvPr>
          <p:cNvSpPr/>
          <p:nvPr/>
        </p:nvSpPr>
        <p:spPr>
          <a:xfrm>
            <a:off x="3289111" y="2909022"/>
            <a:ext cx="2574482" cy="3261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bIns="274320" rtlCol="0" anchor="b" anchorCtr="0"/>
          <a:lstStyle/>
          <a:p>
            <a:pPr algn="ctr"/>
            <a:r>
              <a:rPr lang="en-GB" sz="2800" b="1" dirty="0">
                <a:solidFill>
                  <a:srgbClr val="7C599C"/>
                </a:solidFill>
                <a:latin typeface="Century Gothic" panose="020B0502020202020204" pitchFamily="34" charset="0"/>
              </a:rPr>
              <a:t>make it strategic</a:t>
            </a:r>
          </a:p>
          <a:p>
            <a:pPr algn="ctr"/>
            <a:r>
              <a:rPr lang="en-PH" dirty="0">
                <a:solidFill>
                  <a:srgbClr val="204883"/>
                </a:solidFill>
                <a:latin typeface="Century Gothic" panose="020B0502020202020204" pitchFamily="34" charset="0"/>
              </a:rPr>
              <a:t>Define a strategy to reach your audience and consistently communicate. Prepare speakers and own the narrative. Engage the influential</a:t>
            </a:r>
          </a:p>
        </p:txBody>
      </p:sp>
      <p:pic>
        <p:nvPicPr>
          <p:cNvPr id="7" name="Gráfico 6" descr="Manual com preenchimento sólido">
            <a:extLst>
              <a:ext uri="{FF2B5EF4-FFF2-40B4-BE49-F238E27FC236}">
                <a16:creationId xmlns:a16="http://schemas.microsoft.com/office/drawing/2014/main" id="{3A771C1E-C5D5-4FAD-9D4F-D1ED6A80EF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8290" y="1099355"/>
            <a:ext cx="1373274" cy="1373274"/>
          </a:xfrm>
          <a:prstGeom prst="rect">
            <a:avLst/>
          </a:prstGeom>
        </p:spPr>
      </p:pic>
      <p:sp>
        <p:nvSpPr>
          <p:cNvPr id="12" name="Rectangle 9">
            <a:extLst>
              <a:ext uri="{FF2B5EF4-FFF2-40B4-BE49-F238E27FC236}">
                <a16:creationId xmlns:a16="http://schemas.microsoft.com/office/drawing/2014/main" id="{445FF958-634D-402C-A530-550DBA6D6512}"/>
              </a:ext>
            </a:extLst>
          </p:cNvPr>
          <p:cNvSpPr/>
          <p:nvPr/>
        </p:nvSpPr>
        <p:spPr>
          <a:xfrm>
            <a:off x="6165846" y="1413303"/>
            <a:ext cx="2574483" cy="3251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bIns="274320" rtlCol="0" anchor="b" anchorCtr="0"/>
          <a:lstStyle/>
          <a:p>
            <a:pPr algn="ctr"/>
            <a:r>
              <a:rPr lang="en-GB" sz="2700" b="1" dirty="0">
                <a:solidFill>
                  <a:srgbClr val="E45D6E"/>
                </a:solidFill>
                <a:latin typeface="Century Gothic" panose="020B0502020202020204" pitchFamily="34" charset="0"/>
              </a:rPr>
              <a:t>trust and transparency</a:t>
            </a:r>
          </a:p>
          <a:p>
            <a:pPr algn="ctr"/>
            <a:r>
              <a:rPr lang="en-PH" dirty="0">
                <a:solidFill>
                  <a:srgbClr val="204883"/>
                </a:solidFill>
                <a:latin typeface="Century Gothic" panose="020B0502020202020204" pitchFamily="34" charset="0"/>
              </a:rPr>
              <a:t>Engage and be transparent to build trust and prevent communications crisis and scandals. Give equal attention to internal and external stakeholders</a:t>
            </a:r>
          </a:p>
        </p:txBody>
      </p:sp>
      <p:pic>
        <p:nvPicPr>
          <p:cNvPr id="8" name="Gráfico 7" descr="Rede social com preenchimento sólido">
            <a:extLst>
              <a:ext uri="{FF2B5EF4-FFF2-40B4-BE49-F238E27FC236}">
                <a16:creationId xmlns:a16="http://schemas.microsoft.com/office/drawing/2014/main" id="{8B05FF23-6CB9-420D-AA90-8C76D3EDD1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099" y="1099355"/>
            <a:ext cx="1319904" cy="1319904"/>
          </a:xfrm>
          <a:prstGeom prst="rect">
            <a:avLst/>
          </a:prstGeom>
        </p:spPr>
      </p:pic>
      <p:sp>
        <p:nvSpPr>
          <p:cNvPr id="16" name="Rectangle 2">
            <a:extLst>
              <a:ext uri="{FF2B5EF4-FFF2-40B4-BE49-F238E27FC236}">
                <a16:creationId xmlns:a16="http://schemas.microsoft.com/office/drawing/2014/main" id="{B22B1456-40C5-4F26-8697-39B730D03870}"/>
              </a:ext>
            </a:extLst>
          </p:cNvPr>
          <p:cNvSpPr/>
          <p:nvPr/>
        </p:nvSpPr>
        <p:spPr>
          <a:xfrm>
            <a:off x="8981353" y="4073344"/>
            <a:ext cx="2376966" cy="1856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bIns="274320" rtlCol="0" anchor="b" anchorCtr="0"/>
          <a:lstStyle/>
          <a:p>
            <a:pPr algn="ctr"/>
            <a:r>
              <a:rPr lang="en-GB" sz="2800" b="1" dirty="0">
                <a:solidFill>
                  <a:srgbClr val="F4CD6C"/>
                </a:solidFill>
                <a:latin typeface="Century Gothic" panose="020B0502020202020204" pitchFamily="34" charset="0"/>
              </a:rPr>
              <a:t>collective action</a:t>
            </a:r>
          </a:p>
          <a:p>
            <a:pPr algn="ctr"/>
            <a:r>
              <a:rPr lang="en-PH" dirty="0">
                <a:solidFill>
                  <a:srgbClr val="204883"/>
                </a:solidFill>
                <a:latin typeface="Century Gothic" panose="020B0502020202020204" pitchFamily="34" charset="0"/>
              </a:rPr>
              <a:t>Measure impact and communicate shared value creation to engage and maintain trust</a:t>
            </a:r>
          </a:p>
        </p:txBody>
      </p:sp>
      <p:pic>
        <p:nvPicPr>
          <p:cNvPr id="13" name="Gráfico 12" descr="Documento com preenchimento sólido">
            <a:extLst>
              <a:ext uri="{FF2B5EF4-FFF2-40B4-BE49-F238E27FC236}">
                <a16:creationId xmlns:a16="http://schemas.microsoft.com/office/drawing/2014/main" id="{74C0D741-F975-4B9E-9773-33DDE85A9F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25779" y="4614810"/>
            <a:ext cx="1250974" cy="1250974"/>
          </a:xfrm>
          <a:prstGeom prst="rect">
            <a:avLst/>
          </a:prstGeom>
        </p:spPr>
      </p:pic>
      <p:sp>
        <p:nvSpPr>
          <p:cNvPr id="25" name="Retângulo: Cantos Arredondados 24">
            <a:extLst>
              <a:ext uri="{FF2B5EF4-FFF2-40B4-BE49-F238E27FC236}">
                <a16:creationId xmlns:a16="http://schemas.microsoft.com/office/drawing/2014/main" id="{CEF2288F-9464-4C37-9B60-C257635622CB}"/>
              </a:ext>
            </a:extLst>
          </p:cNvPr>
          <p:cNvSpPr/>
          <p:nvPr/>
        </p:nvSpPr>
        <p:spPr>
          <a:xfrm>
            <a:off x="3387686" y="882310"/>
            <a:ext cx="2574482" cy="547724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Cantos Arredondados 25">
            <a:extLst>
              <a:ext uri="{FF2B5EF4-FFF2-40B4-BE49-F238E27FC236}">
                <a16:creationId xmlns:a16="http://schemas.microsoft.com/office/drawing/2014/main" id="{E5533278-685F-4AE0-8FE7-02E6D0EF772B}"/>
              </a:ext>
            </a:extLst>
          </p:cNvPr>
          <p:cNvSpPr/>
          <p:nvPr/>
        </p:nvSpPr>
        <p:spPr>
          <a:xfrm>
            <a:off x="6197748" y="882310"/>
            <a:ext cx="2574482" cy="547724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Cantos Arredondados 26">
            <a:extLst>
              <a:ext uri="{FF2B5EF4-FFF2-40B4-BE49-F238E27FC236}">
                <a16:creationId xmlns:a16="http://schemas.microsoft.com/office/drawing/2014/main" id="{7B03FC57-D8C7-4AAA-8FD3-447EAEC6407F}"/>
              </a:ext>
            </a:extLst>
          </p:cNvPr>
          <p:cNvSpPr/>
          <p:nvPr/>
        </p:nvSpPr>
        <p:spPr>
          <a:xfrm>
            <a:off x="9007810" y="882310"/>
            <a:ext cx="2574482" cy="547724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Cantos Arredondados 27">
            <a:extLst>
              <a:ext uri="{FF2B5EF4-FFF2-40B4-BE49-F238E27FC236}">
                <a16:creationId xmlns:a16="http://schemas.microsoft.com/office/drawing/2014/main" id="{7774C237-4AE5-497C-81EF-5F3EF25F43FE}"/>
              </a:ext>
            </a:extLst>
          </p:cNvPr>
          <p:cNvSpPr/>
          <p:nvPr/>
        </p:nvSpPr>
        <p:spPr>
          <a:xfrm>
            <a:off x="577624" y="882310"/>
            <a:ext cx="2574482" cy="547724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TextBox 3">
            <a:extLst>
              <a:ext uri="{FF2B5EF4-FFF2-40B4-BE49-F238E27FC236}">
                <a16:creationId xmlns:a16="http://schemas.microsoft.com/office/drawing/2014/main" id="{E2A13802-61E9-49B4-8E59-12AB9235B937}"/>
              </a:ext>
            </a:extLst>
          </p:cNvPr>
          <p:cNvSpPr txBox="1"/>
          <p:nvPr/>
        </p:nvSpPr>
        <p:spPr>
          <a:xfrm>
            <a:off x="280612" y="60676"/>
            <a:ext cx="8566769" cy="646331"/>
          </a:xfrm>
          <a:prstGeom prst="rect">
            <a:avLst/>
          </a:prstGeom>
          <a:noFill/>
        </p:spPr>
        <p:txBody>
          <a:bodyPr wrap="none" rtlCol="0">
            <a:spAutoFit/>
          </a:bodyPr>
          <a:lstStyle/>
          <a:p>
            <a:r>
              <a:rPr lang="en-GB" sz="3600" b="1" dirty="0">
                <a:solidFill>
                  <a:srgbClr val="68BF65"/>
                </a:solidFill>
                <a:latin typeface="Century Gothic" panose="020B0502020202020204" pitchFamily="34" charset="0"/>
              </a:rPr>
              <a:t>Sustainability communication journey</a:t>
            </a:r>
          </a:p>
        </p:txBody>
      </p:sp>
    </p:spTree>
    <p:extLst>
      <p:ext uri="{BB962C8B-B14F-4D97-AF65-F5344CB8AC3E}">
        <p14:creationId xmlns:p14="http://schemas.microsoft.com/office/powerpoint/2010/main" val="3735489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3B9E6-C64D-4237-92D5-5D15DDDF9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2" name="Rectangle 1">
            <a:extLst>
              <a:ext uri="{FF2B5EF4-FFF2-40B4-BE49-F238E27FC236}">
                <a16:creationId xmlns:a16="http://schemas.microsoft.com/office/drawing/2014/main" id="{2ACCDA87-5726-4438-A911-A03B72A7D68E}"/>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744C60B4-0B01-4286-9642-2F2DF155FFAF}"/>
              </a:ext>
            </a:extLst>
          </p:cNvPr>
          <p:cNvSpPr txBox="1"/>
          <p:nvPr/>
        </p:nvSpPr>
        <p:spPr>
          <a:xfrm>
            <a:off x="473117" y="219712"/>
            <a:ext cx="3725700" cy="830997"/>
          </a:xfrm>
          <a:prstGeom prst="rect">
            <a:avLst/>
          </a:prstGeom>
          <a:noFill/>
        </p:spPr>
        <p:txBody>
          <a:bodyPr wrap="none" rtlCol="0">
            <a:spAutoFit/>
          </a:bodyPr>
          <a:lstStyle/>
          <a:p>
            <a:r>
              <a:rPr lang="en-GB" sz="4800" b="1" dirty="0">
                <a:solidFill>
                  <a:srgbClr val="68BF65"/>
                </a:solidFill>
                <a:latin typeface="Century Gothic" panose="020B0502020202020204" pitchFamily="34" charset="0"/>
              </a:rPr>
              <a:t>Count on us</a:t>
            </a:r>
          </a:p>
        </p:txBody>
      </p:sp>
      <p:sp>
        <p:nvSpPr>
          <p:cNvPr id="6" name="TextBox 5">
            <a:extLst>
              <a:ext uri="{FF2B5EF4-FFF2-40B4-BE49-F238E27FC236}">
                <a16:creationId xmlns:a16="http://schemas.microsoft.com/office/drawing/2014/main" id="{BD73F487-14CC-4FEB-9121-8FEC2F0D3289}"/>
              </a:ext>
            </a:extLst>
          </p:cNvPr>
          <p:cNvSpPr txBox="1"/>
          <p:nvPr/>
        </p:nvSpPr>
        <p:spPr>
          <a:xfrm>
            <a:off x="7304290" y="1369093"/>
            <a:ext cx="4359363" cy="4524315"/>
          </a:xfrm>
          <a:prstGeom prst="rect">
            <a:avLst/>
          </a:prstGeom>
          <a:noFill/>
        </p:spPr>
        <p:txBody>
          <a:bodyPr wrap="square" rtlCol="0">
            <a:spAutoFit/>
          </a:bodyPr>
          <a:lstStyle/>
          <a:p>
            <a:r>
              <a:rPr lang="pt-BR" sz="2400" b="1" dirty="0">
                <a:effectLst/>
                <a:latin typeface="+mj-lt"/>
                <a:ea typeface="Calibri" panose="020F0502020204030204" pitchFamily="34" charset="0"/>
              </a:rPr>
              <a:t>Communications </a:t>
            </a:r>
            <a:r>
              <a:rPr lang="en-US" sz="2400" b="1" dirty="0">
                <a:effectLst/>
                <a:latin typeface="+mj-lt"/>
                <a:ea typeface="Calibri" panose="020F0502020204030204" pitchFamily="34" charset="0"/>
              </a:rPr>
              <a:t>can help </a:t>
            </a:r>
            <a:r>
              <a:rPr lang="en-US" sz="2400" dirty="0">
                <a:effectLst/>
                <a:latin typeface="+mj-lt"/>
                <a:ea typeface="Calibri" panose="020F0502020204030204" pitchFamily="34" charset="0"/>
              </a:rPr>
              <a:t>governments, multilateral bodies, companies and other </a:t>
            </a:r>
            <a:r>
              <a:rPr lang="en-US" sz="2400" b="1" dirty="0">
                <a:effectLst/>
                <a:latin typeface="+mj-lt"/>
                <a:ea typeface="Calibri" panose="020F0502020204030204" pitchFamily="34" charset="0"/>
              </a:rPr>
              <a:t>organizations on this journey towards sustainable development </a:t>
            </a:r>
            <a:r>
              <a:rPr lang="en-US" sz="2400" dirty="0">
                <a:effectLst/>
                <a:latin typeface="+mj-lt"/>
                <a:ea typeface="Calibri" panose="020F0502020204030204" pitchFamily="34" charset="0"/>
              </a:rPr>
              <a:t>by </a:t>
            </a:r>
            <a:r>
              <a:rPr lang="en-US" sz="2400" b="1" dirty="0">
                <a:effectLst/>
                <a:latin typeface="+mj-lt"/>
                <a:ea typeface="Calibri" panose="020F0502020204030204" pitchFamily="34" charset="0"/>
              </a:rPr>
              <a:t>understanding the challenges</a:t>
            </a:r>
            <a:r>
              <a:rPr lang="en-US" sz="2400" dirty="0">
                <a:effectLst/>
                <a:latin typeface="+mj-lt"/>
                <a:ea typeface="Calibri" panose="020F0502020204030204" pitchFamily="34" charset="0"/>
              </a:rPr>
              <a:t>, the environment in which we operate, and </a:t>
            </a:r>
            <a:r>
              <a:rPr lang="en-US" sz="2400" b="1" dirty="0">
                <a:effectLst/>
                <a:latin typeface="+mj-lt"/>
                <a:ea typeface="Calibri" panose="020F0502020204030204" pitchFamily="34" charset="0"/>
              </a:rPr>
              <a:t>proposing paths</a:t>
            </a:r>
            <a:r>
              <a:rPr lang="en-US" sz="2400" dirty="0">
                <a:effectLst/>
                <a:latin typeface="+mj-lt"/>
                <a:ea typeface="Calibri" panose="020F0502020204030204" pitchFamily="34" charset="0"/>
              </a:rPr>
              <a:t> of information, mobilization, engagement and transparency towards a more sustainable world.</a:t>
            </a:r>
            <a:endParaRPr lang="pt-BR" sz="2400" dirty="0">
              <a:effectLst/>
              <a:latin typeface="+mj-lt"/>
              <a:ea typeface="Calibri" panose="020F0502020204030204" pitchFamily="34" charset="0"/>
            </a:endParaRPr>
          </a:p>
        </p:txBody>
      </p:sp>
      <p:pic>
        <p:nvPicPr>
          <p:cNvPr id="3074" name="Picture 2" descr="Os executivos de negócios discutir com os seus colegas sobre whiteboa Foto gratuita">
            <a:extLst>
              <a:ext uri="{FF2B5EF4-FFF2-40B4-BE49-F238E27FC236}">
                <a16:creationId xmlns:a16="http://schemas.microsoft.com/office/drawing/2014/main" id="{2B6868D1-6C95-4217-B227-20932BC93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89" y="1645289"/>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28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Mídia Online 9" title="PROI 2">
            <a:hlinkClick r:id="" action="ppaction://media"/>
            <a:extLst>
              <a:ext uri="{FF2B5EF4-FFF2-40B4-BE49-F238E27FC236}">
                <a16:creationId xmlns:a16="http://schemas.microsoft.com/office/drawing/2014/main" id="{8D4FDA66-D158-4296-ACC8-81270E8D37F3}"/>
              </a:ext>
            </a:extLst>
          </p:cNvPr>
          <p:cNvPicPr>
            <a:picLocks noRot="1" noChangeAspect="1"/>
          </p:cNvPicPr>
          <p:nvPr>
            <a:videoFile r:link="rId1"/>
          </p:nvPr>
        </p:nvPicPr>
        <p:blipFill>
          <a:blip r:embed="rId5"/>
          <a:stretch>
            <a:fillRect/>
          </a:stretch>
        </p:blipFill>
        <p:spPr>
          <a:xfrm>
            <a:off x="332487" y="-1"/>
            <a:ext cx="11527025" cy="6512768"/>
          </a:xfrm>
          <a:prstGeom prst="rect">
            <a:avLst/>
          </a:prstGeom>
        </p:spPr>
      </p:pic>
    </p:spTree>
    <p:extLst>
      <p:ext uri="{BB962C8B-B14F-4D97-AF65-F5344CB8AC3E}">
        <p14:creationId xmlns:p14="http://schemas.microsoft.com/office/powerpoint/2010/main" val="37801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3B9E6-C64D-4237-92D5-5D15DDDF9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2" name="Rectangle 1">
            <a:extLst>
              <a:ext uri="{FF2B5EF4-FFF2-40B4-BE49-F238E27FC236}">
                <a16:creationId xmlns:a16="http://schemas.microsoft.com/office/drawing/2014/main" id="{2ACCDA87-5726-4438-A911-A03B72A7D68E}"/>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744C60B4-0B01-4286-9642-2F2DF155FFAF}"/>
              </a:ext>
            </a:extLst>
          </p:cNvPr>
          <p:cNvSpPr txBox="1"/>
          <p:nvPr/>
        </p:nvSpPr>
        <p:spPr>
          <a:xfrm>
            <a:off x="6342156" y="2393958"/>
            <a:ext cx="5684621" cy="1107996"/>
          </a:xfrm>
          <a:prstGeom prst="rect">
            <a:avLst/>
          </a:prstGeom>
          <a:noFill/>
        </p:spPr>
        <p:txBody>
          <a:bodyPr wrap="square" rtlCol="0">
            <a:spAutoFit/>
          </a:bodyPr>
          <a:lstStyle/>
          <a:p>
            <a:r>
              <a:rPr lang="en-GB" sz="6600" b="1" dirty="0">
                <a:solidFill>
                  <a:srgbClr val="68BF65"/>
                </a:solidFill>
                <a:latin typeface="Century Gothic" panose="020B0502020202020204" pitchFamily="34" charset="0"/>
              </a:rPr>
              <a:t>Thank you</a:t>
            </a:r>
          </a:p>
        </p:txBody>
      </p:sp>
      <p:pic>
        <p:nvPicPr>
          <p:cNvPr id="9" name="Picture 1">
            <a:extLst>
              <a:ext uri="{FF2B5EF4-FFF2-40B4-BE49-F238E27FC236}">
                <a16:creationId xmlns:a16="http://schemas.microsoft.com/office/drawing/2014/main" id="{1141F2C7-EBAF-4D25-BEC6-2783590EC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6669" y="2393958"/>
            <a:ext cx="3544291" cy="1144511"/>
          </a:xfrm>
          <a:prstGeom prst="rect">
            <a:avLst/>
          </a:prstGeom>
        </p:spPr>
      </p:pic>
    </p:spTree>
    <p:extLst>
      <p:ext uri="{BB962C8B-B14F-4D97-AF65-F5344CB8AC3E}">
        <p14:creationId xmlns:p14="http://schemas.microsoft.com/office/powerpoint/2010/main" val="76533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3">
            <a:extLst>
              <a:ext uri="{FF2B5EF4-FFF2-40B4-BE49-F238E27FC236}">
                <a16:creationId xmlns:a16="http://schemas.microsoft.com/office/drawing/2014/main" id="{646522DC-9537-4C06-982F-0C4FBB513C7C}"/>
              </a:ext>
            </a:extLst>
          </p:cNvPr>
          <p:cNvSpPr/>
          <p:nvPr/>
        </p:nvSpPr>
        <p:spPr>
          <a:xfrm>
            <a:off x="192923" y="-1888945"/>
            <a:ext cx="11374962"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68BF65"/>
                </a:solidFill>
                <a:latin typeface="Century Gothic" panose="020B0502020202020204" pitchFamily="34" charset="0"/>
              </a:rPr>
              <a:t>Our work at PROI Worldwide</a:t>
            </a:r>
          </a:p>
        </p:txBody>
      </p:sp>
      <p:pic>
        <p:nvPicPr>
          <p:cNvPr id="5" name="Imagem 4" descr="Interface gráfica do usuário, Site&#10;&#10;Descrição gerada automaticamente">
            <a:extLst>
              <a:ext uri="{FF2B5EF4-FFF2-40B4-BE49-F238E27FC236}">
                <a16:creationId xmlns:a16="http://schemas.microsoft.com/office/drawing/2014/main" id="{23EA0C7B-72F9-42A3-8410-7AB6E3553C69}"/>
              </a:ext>
            </a:extLst>
          </p:cNvPr>
          <p:cNvPicPr>
            <a:picLocks noChangeAspect="1"/>
          </p:cNvPicPr>
          <p:nvPr/>
        </p:nvPicPr>
        <p:blipFill rotWithShape="1">
          <a:blip r:embed="rId3">
            <a:extLst>
              <a:ext uri="{28A0092B-C50C-407E-A947-70E740481C1C}">
                <a14:useLocalDpi xmlns:a14="http://schemas.microsoft.com/office/drawing/2010/main" val="0"/>
              </a:ext>
            </a:extLst>
          </a:blip>
          <a:srcRect b="76341"/>
          <a:stretch/>
        </p:blipFill>
        <p:spPr>
          <a:xfrm>
            <a:off x="638892" y="1786195"/>
            <a:ext cx="5586952" cy="1321823"/>
          </a:xfrm>
          <a:prstGeom prst="rect">
            <a:avLst/>
          </a:prstGeom>
        </p:spPr>
      </p:pic>
      <p:pic>
        <p:nvPicPr>
          <p:cNvPr id="13" name="Imagem 12">
            <a:extLst>
              <a:ext uri="{FF2B5EF4-FFF2-40B4-BE49-F238E27FC236}">
                <a16:creationId xmlns:a16="http://schemas.microsoft.com/office/drawing/2014/main" id="{12CE3EF4-8CCD-467D-8E4A-16EDE89AD375}"/>
              </a:ext>
            </a:extLst>
          </p:cNvPr>
          <p:cNvPicPr>
            <a:picLocks noChangeAspect="1"/>
          </p:cNvPicPr>
          <p:nvPr/>
        </p:nvPicPr>
        <p:blipFill rotWithShape="1">
          <a:blip r:embed="rId4"/>
          <a:srcRect l="13003" t="20148" r="8122"/>
          <a:stretch/>
        </p:blipFill>
        <p:spPr>
          <a:xfrm>
            <a:off x="6896437" y="1123121"/>
            <a:ext cx="4882605" cy="5001870"/>
          </a:xfrm>
          <a:prstGeom prst="rect">
            <a:avLst/>
          </a:prstGeom>
        </p:spPr>
      </p:pic>
      <p:pic>
        <p:nvPicPr>
          <p:cNvPr id="6" name="Imagem 5">
            <a:extLst>
              <a:ext uri="{FF2B5EF4-FFF2-40B4-BE49-F238E27FC236}">
                <a16:creationId xmlns:a16="http://schemas.microsoft.com/office/drawing/2014/main" id="{B9030DB5-637A-4CDD-8AA3-9C9D5F17EEF5}"/>
              </a:ext>
            </a:extLst>
          </p:cNvPr>
          <p:cNvPicPr>
            <a:picLocks noChangeAspect="1"/>
          </p:cNvPicPr>
          <p:nvPr/>
        </p:nvPicPr>
        <p:blipFill rotWithShape="1">
          <a:blip r:embed="rId4"/>
          <a:srcRect r="2158" b="80934"/>
          <a:stretch/>
        </p:blipFill>
        <p:spPr>
          <a:xfrm>
            <a:off x="192923" y="3749983"/>
            <a:ext cx="6703514" cy="1321823"/>
          </a:xfrm>
          <a:prstGeom prst="rect">
            <a:avLst/>
          </a:prstGeom>
        </p:spPr>
      </p:pic>
    </p:spTree>
    <p:extLst>
      <p:ext uri="{BB962C8B-B14F-4D97-AF65-F5344CB8AC3E}">
        <p14:creationId xmlns:p14="http://schemas.microsoft.com/office/powerpoint/2010/main" val="2809369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6" name="TextBox 5">
            <a:extLst>
              <a:ext uri="{FF2B5EF4-FFF2-40B4-BE49-F238E27FC236}">
                <a16:creationId xmlns:a16="http://schemas.microsoft.com/office/drawing/2014/main" id="{BF2C7835-C195-479E-B019-329789C68200}"/>
              </a:ext>
            </a:extLst>
          </p:cNvPr>
          <p:cNvSpPr txBox="1"/>
          <p:nvPr/>
        </p:nvSpPr>
        <p:spPr>
          <a:xfrm>
            <a:off x="550833" y="4408822"/>
            <a:ext cx="9124919" cy="584775"/>
          </a:xfrm>
          <a:prstGeom prst="rect">
            <a:avLst/>
          </a:prstGeom>
          <a:noFill/>
        </p:spPr>
        <p:txBody>
          <a:bodyPr wrap="square" rtlCol="0">
            <a:spAutoFit/>
          </a:bodyPr>
          <a:lstStyle/>
          <a:p>
            <a:r>
              <a:rPr lang="pt-BR" sz="3200" b="1" dirty="0" err="1">
                <a:solidFill>
                  <a:srgbClr val="204883"/>
                </a:solidFill>
                <a:latin typeface="Century Gothic" panose="020B0502020202020204" pitchFamily="34" charset="0"/>
              </a:rPr>
              <a:t>Sustainability</a:t>
            </a:r>
            <a:r>
              <a:rPr lang="pt-BR" sz="3200" b="1" dirty="0">
                <a:solidFill>
                  <a:srgbClr val="204883"/>
                </a:solidFill>
                <a:latin typeface="Century Gothic" panose="020B0502020202020204" pitchFamily="34" charset="0"/>
              </a:rPr>
              <a:t> agenda </a:t>
            </a:r>
            <a:r>
              <a:rPr lang="pt-BR" sz="3200" b="1" dirty="0" err="1">
                <a:solidFill>
                  <a:srgbClr val="204883"/>
                </a:solidFill>
                <a:latin typeface="Century Gothic" panose="020B0502020202020204" pitchFamily="34" charset="0"/>
              </a:rPr>
              <a:t>today</a:t>
            </a:r>
            <a:endParaRPr lang="en-PH" sz="2400" b="1" dirty="0">
              <a:solidFill>
                <a:srgbClr val="204883"/>
              </a:solidFill>
              <a:latin typeface="Century Gothic" panose="020B0502020202020204" pitchFamily="34" charset="0"/>
            </a:endParaRPr>
          </a:p>
        </p:txBody>
      </p:sp>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a:extLst>
              <a:ext uri="{FF2B5EF4-FFF2-40B4-BE49-F238E27FC236}">
                <a16:creationId xmlns:a16="http://schemas.microsoft.com/office/drawing/2014/main" id="{0D1AABE4-4511-438A-8E86-A7DABEC1D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33" y="5340566"/>
            <a:ext cx="1481075" cy="478264"/>
          </a:xfrm>
          <a:prstGeom prst="rect">
            <a:avLst/>
          </a:prstGeom>
        </p:spPr>
      </p:pic>
    </p:spTree>
    <p:extLst>
      <p:ext uri="{BB962C8B-B14F-4D97-AF65-F5344CB8AC3E}">
        <p14:creationId xmlns:p14="http://schemas.microsoft.com/office/powerpoint/2010/main" val="342399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a:extLst>
              <a:ext uri="{FF2B5EF4-FFF2-40B4-BE49-F238E27FC236}">
                <a16:creationId xmlns:a16="http://schemas.microsoft.com/office/drawing/2014/main" id="{0D1AABE4-4511-438A-8E86-A7DABEC1D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33" y="5340566"/>
            <a:ext cx="1481075" cy="478264"/>
          </a:xfrm>
          <a:prstGeom prst="rect">
            <a:avLst/>
          </a:prstGeom>
        </p:spPr>
      </p:pic>
      <p:sp>
        <p:nvSpPr>
          <p:cNvPr id="7" name="Rectangle 3">
            <a:extLst>
              <a:ext uri="{FF2B5EF4-FFF2-40B4-BE49-F238E27FC236}">
                <a16:creationId xmlns:a16="http://schemas.microsoft.com/office/drawing/2014/main" id="{853A3D96-FEB8-4D98-AD7D-3475DC9C1393}"/>
              </a:ext>
            </a:extLst>
          </p:cNvPr>
          <p:cNvSpPr/>
          <p:nvPr/>
        </p:nvSpPr>
        <p:spPr>
          <a:xfrm>
            <a:off x="7015012" y="2567112"/>
            <a:ext cx="4602351"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pPr marL="342900" indent="-342900">
              <a:buFont typeface="Wingdings" panose="05000000000000000000" pitchFamily="2" charset="2"/>
              <a:buChar char="Ø"/>
            </a:pPr>
            <a:r>
              <a:rPr lang="en-US" sz="2000" b="1" dirty="0">
                <a:solidFill>
                  <a:srgbClr val="204883"/>
                </a:solidFill>
                <a:latin typeface="Century Gothic" panose="020B0502020202020204" pitchFamily="34" charset="0"/>
              </a:rPr>
              <a:t>Things are worse than we thought</a:t>
            </a:r>
          </a:p>
          <a:p>
            <a:pPr marL="342900" indent="-342900">
              <a:buFont typeface="Wingdings" panose="05000000000000000000" pitchFamily="2" charset="2"/>
              <a:buChar char="Ø"/>
            </a:pPr>
            <a:endParaRPr lang="en-US" sz="2000" b="1" dirty="0">
              <a:solidFill>
                <a:srgbClr val="204883"/>
              </a:solidFill>
              <a:latin typeface="Century Gothic" panose="020B0502020202020204" pitchFamily="34" charset="0"/>
            </a:endParaRPr>
          </a:p>
          <a:p>
            <a:pPr marL="342900" indent="-342900">
              <a:buFont typeface="Wingdings" panose="05000000000000000000" pitchFamily="2" charset="2"/>
              <a:buChar char="Ø"/>
            </a:pPr>
            <a:r>
              <a:rPr lang="en-US" sz="2000" b="1" dirty="0">
                <a:solidFill>
                  <a:srgbClr val="204883"/>
                </a:solidFill>
                <a:latin typeface="Century Gothic" panose="020B0502020202020204" pitchFamily="34" charset="0"/>
              </a:rPr>
              <a:t>Loss and damage gets scientific backing</a:t>
            </a:r>
          </a:p>
          <a:p>
            <a:pPr marL="342900" indent="-342900">
              <a:buFont typeface="Wingdings" panose="05000000000000000000" pitchFamily="2" charset="2"/>
              <a:buChar char="Ø"/>
            </a:pPr>
            <a:endParaRPr lang="en-US" sz="2000" b="1" dirty="0">
              <a:solidFill>
                <a:srgbClr val="204883"/>
              </a:solidFill>
              <a:latin typeface="Century Gothic" panose="020B0502020202020204" pitchFamily="34" charset="0"/>
            </a:endParaRPr>
          </a:p>
          <a:p>
            <a:pPr marL="342900" indent="-342900">
              <a:buFont typeface="Wingdings" panose="05000000000000000000" pitchFamily="2" charset="2"/>
              <a:buChar char="Ø"/>
            </a:pPr>
            <a:r>
              <a:rPr lang="en-US" sz="2000" b="1" dirty="0">
                <a:solidFill>
                  <a:srgbClr val="204883"/>
                </a:solidFill>
                <a:latin typeface="Century Gothic" panose="020B0502020202020204" pitchFamily="34" charset="0"/>
              </a:rPr>
              <a:t>Technology is not a silver bullet</a:t>
            </a:r>
          </a:p>
          <a:p>
            <a:pPr marL="342900" indent="-342900">
              <a:buFont typeface="Wingdings" panose="05000000000000000000" pitchFamily="2" charset="2"/>
              <a:buChar char="Ø"/>
            </a:pPr>
            <a:endParaRPr lang="en-US" sz="2000" b="1" dirty="0">
              <a:solidFill>
                <a:srgbClr val="204883"/>
              </a:solidFill>
              <a:latin typeface="Century Gothic" panose="020B0502020202020204" pitchFamily="34" charset="0"/>
            </a:endParaRPr>
          </a:p>
          <a:p>
            <a:pPr marL="342900" indent="-342900">
              <a:buFont typeface="Wingdings" panose="05000000000000000000" pitchFamily="2" charset="2"/>
              <a:buChar char="Ø"/>
            </a:pPr>
            <a:r>
              <a:rPr lang="en-US" sz="2000" b="1" dirty="0">
                <a:solidFill>
                  <a:srgbClr val="204883"/>
                </a:solidFill>
                <a:latin typeface="Century Gothic" panose="020B0502020202020204" pitchFamily="34" charset="0"/>
              </a:rPr>
              <a:t>Cities offer hope: key places for mobilization</a:t>
            </a:r>
          </a:p>
          <a:p>
            <a:pPr marL="342900" indent="-342900">
              <a:buFont typeface="Wingdings" panose="05000000000000000000" pitchFamily="2" charset="2"/>
              <a:buChar char="Ø"/>
            </a:pPr>
            <a:endParaRPr lang="en-US" sz="2000" b="1" dirty="0">
              <a:solidFill>
                <a:srgbClr val="204883"/>
              </a:solidFill>
              <a:latin typeface="Century Gothic" panose="020B0502020202020204" pitchFamily="34" charset="0"/>
            </a:endParaRPr>
          </a:p>
          <a:p>
            <a:pPr marL="342900" indent="-342900">
              <a:buFont typeface="Wingdings" panose="05000000000000000000" pitchFamily="2" charset="2"/>
              <a:buChar char="Ø"/>
            </a:pPr>
            <a:r>
              <a:rPr lang="en-US" sz="2000" b="1" dirty="0">
                <a:solidFill>
                  <a:srgbClr val="204883"/>
                </a:solidFill>
                <a:latin typeface="Century Gothic" panose="020B0502020202020204" pitchFamily="34" charset="0"/>
              </a:rPr>
              <a:t>The small window is closing fast</a:t>
            </a:r>
          </a:p>
          <a:p>
            <a:pPr marL="342900" indent="-342900">
              <a:buFont typeface="Wingdings" panose="05000000000000000000" pitchFamily="2" charset="2"/>
              <a:buChar char="Ø"/>
            </a:pPr>
            <a:endParaRPr lang="en-US" sz="2400" dirty="0">
              <a:solidFill>
                <a:schemeClr val="tx1">
                  <a:lumMod val="85000"/>
                  <a:lumOff val="15000"/>
                </a:schemeClr>
              </a:solidFill>
              <a:latin typeface="+mj-lt"/>
            </a:endParaRPr>
          </a:p>
          <a:p>
            <a:endParaRPr lang="en-PH" sz="2400" dirty="0">
              <a:solidFill>
                <a:schemeClr val="bg2">
                  <a:lumMod val="25000"/>
                </a:schemeClr>
              </a:solidFill>
              <a:latin typeface="Century Gothic" panose="020B0502020202020204" pitchFamily="34" charset="0"/>
            </a:endParaRPr>
          </a:p>
        </p:txBody>
      </p:sp>
      <p:grpSp>
        <p:nvGrpSpPr>
          <p:cNvPr id="10" name="Agrupar 9">
            <a:extLst>
              <a:ext uri="{FF2B5EF4-FFF2-40B4-BE49-F238E27FC236}">
                <a16:creationId xmlns:a16="http://schemas.microsoft.com/office/drawing/2014/main" id="{6904B719-2F84-43CF-A231-20D8F6F300CD}"/>
              </a:ext>
            </a:extLst>
          </p:cNvPr>
          <p:cNvGrpSpPr/>
          <p:nvPr/>
        </p:nvGrpSpPr>
        <p:grpSpPr>
          <a:xfrm>
            <a:off x="1053316" y="186612"/>
            <a:ext cx="3556006" cy="3341543"/>
            <a:chOff x="1053316" y="651987"/>
            <a:chExt cx="3086100" cy="2876168"/>
          </a:xfrm>
        </p:grpSpPr>
        <p:pic>
          <p:nvPicPr>
            <p:cNvPr id="9" name="Imagem 8" descr="Interface gráfica do usuário, Texto, Aplicativo&#10;&#10;Descrição gerada automaticamente">
              <a:extLst>
                <a:ext uri="{FF2B5EF4-FFF2-40B4-BE49-F238E27FC236}">
                  <a16:creationId xmlns:a16="http://schemas.microsoft.com/office/drawing/2014/main" id="{226103F1-F71A-4247-8594-9029027811B1}"/>
                </a:ext>
              </a:extLst>
            </p:cNvPr>
            <p:cNvPicPr>
              <a:picLocks noChangeAspect="1"/>
            </p:cNvPicPr>
            <p:nvPr/>
          </p:nvPicPr>
          <p:blipFill rotWithShape="1">
            <a:blip r:embed="rId5">
              <a:extLst>
                <a:ext uri="{28A0092B-C50C-407E-A947-70E740481C1C}">
                  <a14:useLocalDpi xmlns:a14="http://schemas.microsoft.com/office/drawing/2010/main" val="0"/>
                </a:ext>
              </a:extLst>
            </a:blip>
            <a:srcRect t="35884" b="37177"/>
            <a:stretch/>
          </p:blipFill>
          <p:spPr>
            <a:xfrm>
              <a:off x="1053316" y="1680693"/>
              <a:ext cx="3086100" cy="1847462"/>
            </a:xfrm>
            <a:prstGeom prst="rect">
              <a:avLst/>
            </a:prstGeom>
          </p:spPr>
        </p:pic>
        <p:pic>
          <p:nvPicPr>
            <p:cNvPr id="11" name="Imagem 10" descr="Interface gráfica do usuário, Texto, Aplicativo&#10;&#10;Descrição gerada automaticamente">
              <a:extLst>
                <a:ext uri="{FF2B5EF4-FFF2-40B4-BE49-F238E27FC236}">
                  <a16:creationId xmlns:a16="http://schemas.microsoft.com/office/drawing/2014/main" id="{80BE0EA6-23AC-441B-8391-1DE80D90B583}"/>
                </a:ext>
              </a:extLst>
            </p:cNvPr>
            <p:cNvPicPr>
              <a:picLocks noChangeAspect="1"/>
            </p:cNvPicPr>
            <p:nvPr/>
          </p:nvPicPr>
          <p:blipFill rotWithShape="1">
            <a:blip r:embed="rId5">
              <a:extLst>
                <a:ext uri="{28A0092B-C50C-407E-A947-70E740481C1C}">
                  <a14:useLocalDpi xmlns:a14="http://schemas.microsoft.com/office/drawing/2010/main" val="0"/>
                </a:ext>
              </a:extLst>
            </a:blip>
            <a:srcRect t="9445" b="75930"/>
            <a:stretch/>
          </p:blipFill>
          <p:spPr>
            <a:xfrm>
              <a:off x="1053316" y="651987"/>
              <a:ext cx="3086100" cy="1003033"/>
            </a:xfrm>
            <a:prstGeom prst="rect">
              <a:avLst/>
            </a:prstGeom>
          </p:spPr>
        </p:pic>
      </p:grpSp>
      <p:pic>
        <p:nvPicPr>
          <p:cNvPr id="5" name="Imagem 4" descr="Texto&#10;&#10;Descrição gerada automaticamente">
            <a:extLst>
              <a:ext uri="{FF2B5EF4-FFF2-40B4-BE49-F238E27FC236}">
                <a16:creationId xmlns:a16="http://schemas.microsoft.com/office/drawing/2014/main" id="{7D567405-6E10-4776-B0C9-C59C9F0E49D0}"/>
              </a:ext>
            </a:extLst>
          </p:cNvPr>
          <p:cNvPicPr>
            <a:picLocks noChangeAspect="1"/>
          </p:cNvPicPr>
          <p:nvPr/>
        </p:nvPicPr>
        <p:blipFill rotWithShape="1">
          <a:blip r:embed="rId6">
            <a:extLst>
              <a:ext uri="{28A0092B-C50C-407E-A947-70E740481C1C}">
                <a14:useLocalDpi xmlns:a14="http://schemas.microsoft.com/office/drawing/2010/main" val="0"/>
              </a:ext>
            </a:extLst>
          </a:blip>
          <a:srcRect t="15765" b="47482"/>
          <a:stretch/>
        </p:blipFill>
        <p:spPr>
          <a:xfrm>
            <a:off x="3003680" y="3298361"/>
            <a:ext cx="3684912" cy="3009527"/>
          </a:xfrm>
          <a:prstGeom prst="rect">
            <a:avLst/>
          </a:prstGeom>
        </p:spPr>
      </p:pic>
    </p:spTree>
    <p:extLst>
      <p:ext uri="{BB962C8B-B14F-4D97-AF65-F5344CB8AC3E}">
        <p14:creationId xmlns:p14="http://schemas.microsoft.com/office/powerpoint/2010/main" val="778736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3">
            <a:extLst>
              <a:ext uri="{FF2B5EF4-FFF2-40B4-BE49-F238E27FC236}">
                <a16:creationId xmlns:a16="http://schemas.microsoft.com/office/drawing/2014/main" id="{61E39086-5FB6-47FA-89F3-61D7AA25A2EC}"/>
              </a:ext>
            </a:extLst>
          </p:cNvPr>
          <p:cNvSpPr/>
          <p:nvPr/>
        </p:nvSpPr>
        <p:spPr>
          <a:xfrm>
            <a:off x="169156" y="-2056918"/>
            <a:ext cx="7594203"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68BF65"/>
                </a:solidFill>
                <a:latin typeface="Century Gothic" panose="020B0502020202020204" pitchFamily="34" charset="0"/>
              </a:rPr>
              <a:t>Global trends</a:t>
            </a:r>
          </a:p>
        </p:txBody>
      </p:sp>
      <p:pic>
        <p:nvPicPr>
          <p:cNvPr id="3" name="Imagem 2" descr="Tabela&#10;&#10;Descrição gerada automaticamente">
            <a:extLst>
              <a:ext uri="{FF2B5EF4-FFF2-40B4-BE49-F238E27FC236}">
                <a16:creationId xmlns:a16="http://schemas.microsoft.com/office/drawing/2014/main" id="{021531EA-7684-4B35-A5A7-5281622A25B0}"/>
              </a:ext>
            </a:extLst>
          </p:cNvPr>
          <p:cNvPicPr>
            <a:picLocks noChangeAspect="1"/>
          </p:cNvPicPr>
          <p:nvPr/>
        </p:nvPicPr>
        <p:blipFill rotWithShape="1">
          <a:blip r:embed="rId3">
            <a:extLst>
              <a:ext uri="{28A0092B-C50C-407E-A947-70E740481C1C}">
                <a14:useLocalDpi xmlns:a14="http://schemas.microsoft.com/office/drawing/2010/main" val="0"/>
              </a:ext>
            </a:extLst>
          </a:blip>
          <a:srcRect l="4394" t="51146" r="70666" b="46992"/>
          <a:stretch/>
        </p:blipFill>
        <p:spPr>
          <a:xfrm>
            <a:off x="9349816" y="4445007"/>
            <a:ext cx="2390843" cy="396893"/>
          </a:xfrm>
          <a:prstGeom prst="rect">
            <a:avLst/>
          </a:prstGeom>
        </p:spPr>
      </p:pic>
      <p:sp>
        <p:nvSpPr>
          <p:cNvPr id="17" name="CaixaDeTexto 16">
            <a:extLst>
              <a:ext uri="{FF2B5EF4-FFF2-40B4-BE49-F238E27FC236}">
                <a16:creationId xmlns:a16="http://schemas.microsoft.com/office/drawing/2014/main" id="{B940FB70-F774-43B7-A03E-71D1FA964F2E}"/>
              </a:ext>
            </a:extLst>
          </p:cNvPr>
          <p:cNvSpPr txBox="1"/>
          <p:nvPr/>
        </p:nvSpPr>
        <p:spPr>
          <a:xfrm>
            <a:off x="3105443" y="6004624"/>
            <a:ext cx="9617776" cy="369332"/>
          </a:xfrm>
          <a:prstGeom prst="rect">
            <a:avLst/>
          </a:prstGeom>
          <a:noFill/>
        </p:spPr>
        <p:txBody>
          <a:bodyPr wrap="square" rtlCol="0">
            <a:spAutoFit/>
          </a:bodyPr>
          <a:lstStyle/>
          <a:p>
            <a:r>
              <a:rPr lang="pt-BR" dirty="0" err="1">
                <a:solidFill>
                  <a:schemeClr val="tx1">
                    <a:lumMod val="65000"/>
                    <a:lumOff val="35000"/>
                  </a:schemeClr>
                </a:solidFill>
                <a:latin typeface="+mj-lt"/>
              </a:rPr>
              <a:t>Source</a:t>
            </a:r>
            <a:r>
              <a:rPr lang="pt-BR" dirty="0">
                <a:solidFill>
                  <a:schemeClr val="tx1">
                    <a:lumMod val="65000"/>
                    <a:lumOff val="35000"/>
                  </a:schemeClr>
                </a:solidFill>
                <a:latin typeface="+mj-lt"/>
              </a:rPr>
              <a:t>: </a:t>
            </a:r>
            <a:r>
              <a:rPr lang="en-US" b="0" i="0" strike="noStrike" dirty="0">
                <a:solidFill>
                  <a:schemeClr val="tx1">
                    <a:lumMod val="65000"/>
                    <a:lumOff val="35000"/>
                  </a:schemeClr>
                </a:solidFill>
                <a:effectLst/>
                <a:latin typeface="+mj-lt"/>
                <a:hlinkClick r:id="rId4">
                  <a:extLst>
                    <a:ext uri="{A12FA001-AC4F-418D-AE19-62706E023703}">
                      <ahyp:hlinkClr xmlns:ahyp="http://schemas.microsoft.com/office/drawing/2018/hyperlinkcolor" val="tx"/>
                    </a:ext>
                  </a:extLst>
                </a:hlinkClick>
              </a:rPr>
              <a:t>Business Futures 2021: Signals of Change</a:t>
            </a:r>
            <a:r>
              <a:rPr lang="en-US" b="0" i="0" strike="noStrike" dirty="0">
                <a:solidFill>
                  <a:schemeClr val="tx1">
                    <a:lumMod val="65000"/>
                    <a:lumOff val="35000"/>
                  </a:schemeClr>
                </a:solidFill>
                <a:effectLst/>
                <a:latin typeface="+mj-lt"/>
              </a:rPr>
              <a:t>, by Accenture on W</a:t>
            </a:r>
            <a:r>
              <a:rPr lang="pt-BR" dirty="0" err="1">
                <a:solidFill>
                  <a:schemeClr val="tx1">
                    <a:lumMod val="65000"/>
                    <a:lumOff val="35000"/>
                  </a:schemeClr>
                </a:solidFill>
                <a:latin typeface="+mj-lt"/>
              </a:rPr>
              <a:t>orld</a:t>
            </a:r>
            <a:r>
              <a:rPr lang="pt-BR" dirty="0">
                <a:solidFill>
                  <a:schemeClr val="tx1">
                    <a:lumMod val="65000"/>
                    <a:lumOff val="35000"/>
                  </a:schemeClr>
                </a:solidFill>
                <a:latin typeface="+mj-lt"/>
              </a:rPr>
              <a:t> Economic </a:t>
            </a:r>
            <a:r>
              <a:rPr lang="pt-BR" dirty="0" err="1">
                <a:solidFill>
                  <a:schemeClr val="tx1">
                    <a:lumMod val="65000"/>
                    <a:lumOff val="35000"/>
                  </a:schemeClr>
                </a:solidFill>
                <a:latin typeface="+mj-lt"/>
              </a:rPr>
              <a:t>Forum</a:t>
            </a:r>
            <a:endParaRPr lang="pt-BR" dirty="0">
              <a:solidFill>
                <a:schemeClr val="tx1">
                  <a:lumMod val="65000"/>
                  <a:lumOff val="35000"/>
                </a:schemeClr>
              </a:solidFill>
              <a:latin typeface="+mj-lt"/>
            </a:endParaRPr>
          </a:p>
        </p:txBody>
      </p:sp>
      <p:pic>
        <p:nvPicPr>
          <p:cNvPr id="5" name="Imagem 4">
            <a:extLst>
              <a:ext uri="{FF2B5EF4-FFF2-40B4-BE49-F238E27FC236}">
                <a16:creationId xmlns:a16="http://schemas.microsoft.com/office/drawing/2014/main" id="{087AE8E8-CEFE-41FE-B2E1-78DB07BD9793}"/>
              </a:ext>
            </a:extLst>
          </p:cNvPr>
          <p:cNvPicPr>
            <a:picLocks noChangeAspect="1"/>
          </p:cNvPicPr>
          <p:nvPr/>
        </p:nvPicPr>
        <p:blipFill rotWithShape="1">
          <a:blip r:embed="rId5"/>
          <a:srcRect b="11223"/>
          <a:stretch/>
        </p:blipFill>
        <p:spPr>
          <a:xfrm>
            <a:off x="3818010" y="2076989"/>
            <a:ext cx="8192643" cy="2368018"/>
          </a:xfrm>
          <a:prstGeom prst="rect">
            <a:avLst/>
          </a:prstGeom>
        </p:spPr>
      </p:pic>
      <p:pic>
        <p:nvPicPr>
          <p:cNvPr id="16" name="Imagem 15" descr="Interface gráfica do usuário, Site&#10;&#10;Descrição gerada automaticamente">
            <a:extLst>
              <a:ext uri="{FF2B5EF4-FFF2-40B4-BE49-F238E27FC236}">
                <a16:creationId xmlns:a16="http://schemas.microsoft.com/office/drawing/2014/main" id="{C008ECA1-84D9-4611-B96E-D7D48578CD28}"/>
              </a:ext>
            </a:extLst>
          </p:cNvPr>
          <p:cNvPicPr>
            <a:picLocks noChangeAspect="1"/>
          </p:cNvPicPr>
          <p:nvPr/>
        </p:nvPicPr>
        <p:blipFill rotWithShape="1">
          <a:blip r:embed="rId6">
            <a:extLst>
              <a:ext uri="{28A0092B-C50C-407E-A947-70E740481C1C}">
                <a14:useLocalDpi xmlns:a14="http://schemas.microsoft.com/office/drawing/2010/main" val="0"/>
              </a:ext>
            </a:extLst>
          </a:blip>
          <a:srcRect t="9330" b="32596"/>
          <a:stretch/>
        </p:blipFill>
        <p:spPr>
          <a:xfrm>
            <a:off x="682347" y="1418254"/>
            <a:ext cx="3627285" cy="4681174"/>
          </a:xfrm>
          <a:prstGeom prst="rect">
            <a:avLst/>
          </a:prstGeom>
        </p:spPr>
      </p:pic>
    </p:spTree>
    <p:extLst>
      <p:ext uri="{BB962C8B-B14F-4D97-AF65-F5344CB8AC3E}">
        <p14:creationId xmlns:p14="http://schemas.microsoft.com/office/powerpoint/2010/main" val="73759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3">
            <a:extLst>
              <a:ext uri="{FF2B5EF4-FFF2-40B4-BE49-F238E27FC236}">
                <a16:creationId xmlns:a16="http://schemas.microsoft.com/office/drawing/2014/main" id="{61E39086-5FB6-47FA-89F3-61D7AA25A2EC}"/>
              </a:ext>
            </a:extLst>
          </p:cNvPr>
          <p:cNvSpPr/>
          <p:nvPr/>
        </p:nvSpPr>
        <p:spPr>
          <a:xfrm>
            <a:off x="205091" y="-1945169"/>
            <a:ext cx="7594203"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7C599C"/>
                </a:solidFill>
                <a:latin typeface="Century Gothic" panose="020B0502020202020204" pitchFamily="34" charset="0"/>
              </a:rPr>
              <a:t>The future is now</a:t>
            </a:r>
          </a:p>
        </p:txBody>
      </p:sp>
      <p:sp>
        <p:nvSpPr>
          <p:cNvPr id="12" name="Rectangle 3">
            <a:extLst>
              <a:ext uri="{FF2B5EF4-FFF2-40B4-BE49-F238E27FC236}">
                <a16:creationId xmlns:a16="http://schemas.microsoft.com/office/drawing/2014/main" id="{29724CF5-4851-4C26-8BFF-317720C7DC3C}"/>
              </a:ext>
            </a:extLst>
          </p:cNvPr>
          <p:cNvSpPr/>
          <p:nvPr/>
        </p:nvSpPr>
        <p:spPr>
          <a:xfrm>
            <a:off x="912761" y="2391530"/>
            <a:ext cx="4870567"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US" sz="2400" dirty="0">
                <a:solidFill>
                  <a:srgbClr val="204883"/>
                </a:solidFill>
                <a:latin typeface="Century Gothic" panose="020B0502020202020204" pitchFamily="34" charset="0"/>
              </a:rPr>
              <a:t>“Every company and every industry will be transformed by the transition to a net zero world. The question is, </a:t>
            </a:r>
            <a:r>
              <a:rPr lang="en-US" sz="2400" b="1" dirty="0">
                <a:solidFill>
                  <a:srgbClr val="204883"/>
                </a:solidFill>
                <a:latin typeface="Century Gothic" panose="020B0502020202020204" pitchFamily="34" charset="0"/>
              </a:rPr>
              <a:t>will you lead, or will you be led?”</a:t>
            </a:r>
          </a:p>
          <a:p>
            <a:endParaRPr lang="en-US" sz="2400" dirty="0">
              <a:solidFill>
                <a:srgbClr val="000000"/>
              </a:solidFill>
              <a:latin typeface="+mj-lt"/>
            </a:endParaRPr>
          </a:p>
          <a:p>
            <a:pPr algn="r"/>
            <a:r>
              <a:rPr lang="en-US" sz="1400" i="1" dirty="0">
                <a:solidFill>
                  <a:srgbClr val="204883"/>
                </a:solidFill>
                <a:latin typeface="Century Gothic" panose="020B0502020202020204" pitchFamily="34" charset="0"/>
              </a:rPr>
              <a:t>Larry Fink – CEO Black Rock</a:t>
            </a:r>
          </a:p>
          <a:p>
            <a:pPr algn="r"/>
            <a:r>
              <a:rPr lang="en-US" sz="1400" i="1" dirty="0">
                <a:solidFill>
                  <a:srgbClr val="204883"/>
                </a:solidFill>
                <a:latin typeface="Century Gothic" panose="020B0502020202020204" pitchFamily="34" charset="0"/>
              </a:rPr>
              <a:t>Larry Fink’s 2022 letter to CEOs</a:t>
            </a:r>
          </a:p>
          <a:p>
            <a:pPr algn="l"/>
            <a:r>
              <a:rPr lang="en-US" sz="2000" b="1" i="0" dirty="0">
                <a:solidFill>
                  <a:srgbClr val="FFFFFF"/>
                </a:solidFill>
                <a:effectLst/>
                <a:latin typeface="FortExtraBold"/>
              </a:rPr>
              <a:t>The Power of Capitalism</a:t>
            </a:r>
          </a:p>
          <a:p>
            <a:endParaRPr lang="en-PH" sz="2400" dirty="0">
              <a:solidFill>
                <a:schemeClr val="bg2">
                  <a:lumMod val="25000"/>
                </a:schemeClr>
              </a:solidFill>
              <a:latin typeface="Century Gothic" panose="020B0502020202020204" pitchFamily="34" charset="0"/>
            </a:endParaRPr>
          </a:p>
        </p:txBody>
      </p:sp>
      <p:pic>
        <p:nvPicPr>
          <p:cNvPr id="15" name="Picture 2" descr="Larry Fink, CEO da BlackRock/Divulgação">
            <a:extLst>
              <a:ext uri="{FF2B5EF4-FFF2-40B4-BE49-F238E27FC236}">
                <a16:creationId xmlns:a16="http://schemas.microsoft.com/office/drawing/2014/main" id="{F3508991-AEE0-41A2-9609-2367335CCD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258" t="2755" r="23006" b="36799"/>
          <a:stretch/>
        </p:blipFill>
        <p:spPr bwMode="auto">
          <a:xfrm>
            <a:off x="201458" y="4093946"/>
            <a:ext cx="2203527" cy="21125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3">
            <a:extLst>
              <a:ext uri="{FF2B5EF4-FFF2-40B4-BE49-F238E27FC236}">
                <a16:creationId xmlns:a16="http://schemas.microsoft.com/office/drawing/2014/main" id="{8A9150C0-0300-4CAC-9A69-9B00932EC5FC}"/>
              </a:ext>
            </a:extLst>
          </p:cNvPr>
          <p:cNvSpPr/>
          <p:nvPr/>
        </p:nvSpPr>
        <p:spPr>
          <a:xfrm>
            <a:off x="6444356" y="2176069"/>
            <a:ext cx="5269980"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US" sz="2400" dirty="0">
                <a:solidFill>
                  <a:srgbClr val="204883"/>
                </a:solidFill>
                <a:latin typeface="Century Gothic" panose="020B0502020202020204" pitchFamily="34" charset="0"/>
              </a:rPr>
              <a:t>“The Power of Capitalism”</a:t>
            </a:r>
          </a:p>
          <a:p>
            <a:endParaRPr lang="en-US" sz="2400" dirty="0">
              <a:solidFill>
                <a:srgbClr val="204883"/>
              </a:solidFill>
              <a:latin typeface="Century Gothic" panose="020B0502020202020204" pitchFamily="34" charset="0"/>
            </a:endParaRPr>
          </a:p>
          <a:p>
            <a:pPr marL="342900" indent="-342900">
              <a:buFont typeface="Wingdings" panose="05000000000000000000" pitchFamily="2" charset="2"/>
              <a:buChar char="Ø"/>
            </a:pPr>
            <a:r>
              <a:rPr lang="en-US" sz="2400" dirty="0">
                <a:solidFill>
                  <a:srgbClr val="204883"/>
                </a:solidFill>
                <a:latin typeface="Century Gothic" panose="020B0502020202020204" pitchFamily="34" charset="0"/>
              </a:rPr>
              <a:t>Money available to innovate</a:t>
            </a:r>
          </a:p>
          <a:p>
            <a:pPr marL="342900" indent="-342900">
              <a:buFont typeface="Wingdings" panose="05000000000000000000" pitchFamily="2" charset="2"/>
              <a:buChar char="Ø"/>
            </a:pPr>
            <a:r>
              <a:rPr lang="en-US" sz="2400" dirty="0">
                <a:solidFill>
                  <a:srgbClr val="204883"/>
                </a:solidFill>
                <a:latin typeface="Century Gothic" panose="020B0502020202020204" pitchFamily="34" charset="0"/>
              </a:rPr>
              <a:t>Climate risk = investment risk</a:t>
            </a:r>
          </a:p>
          <a:p>
            <a:pPr marL="342900" indent="-342900">
              <a:buFont typeface="Wingdings" panose="05000000000000000000" pitchFamily="2" charset="2"/>
              <a:buChar char="Ø"/>
            </a:pPr>
            <a:r>
              <a:rPr lang="en-US" sz="2400" dirty="0">
                <a:solidFill>
                  <a:srgbClr val="204883"/>
                </a:solidFill>
                <a:latin typeface="Century Gothic" panose="020B0502020202020204" pitchFamily="34" charset="0"/>
              </a:rPr>
              <a:t>Next unicorns will be innovative, sustainable and scalable</a:t>
            </a:r>
          </a:p>
          <a:p>
            <a:pPr marL="342900" indent="-342900">
              <a:buFont typeface="Wingdings" panose="05000000000000000000" pitchFamily="2" charset="2"/>
              <a:buChar char="Ø"/>
            </a:pPr>
            <a:r>
              <a:rPr lang="en-US" sz="2400" dirty="0">
                <a:solidFill>
                  <a:srgbClr val="204883"/>
                </a:solidFill>
                <a:latin typeface="Century Gothic" panose="020B0502020202020204" pitchFamily="34" charset="0"/>
              </a:rPr>
              <a:t>Sustainable investments have now reached $4 trillion</a:t>
            </a:r>
          </a:p>
          <a:p>
            <a:endParaRPr lang="en-PH" sz="2400" dirty="0">
              <a:solidFill>
                <a:schemeClr val="bg2">
                  <a:lumMod val="25000"/>
                </a:schemeClr>
              </a:solidFill>
              <a:latin typeface="Century Gothic" panose="020B0502020202020204" pitchFamily="34" charset="0"/>
            </a:endParaRPr>
          </a:p>
        </p:txBody>
      </p:sp>
    </p:spTree>
    <p:extLst>
      <p:ext uri="{BB962C8B-B14F-4D97-AF65-F5344CB8AC3E}">
        <p14:creationId xmlns:p14="http://schemas.microsoft.com/office/powerpoint/2010/main" val="894371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Interface gráfica do usuário&#10;&#10;Descrição gerada automaticamente">
            <a:extLst>
              <a:ext uri="{FF2B5EF4-FFF2-40B4-BE49-F238E27FC236}">
                <a16:creationId xmlns:a16="http://schemas.microsoft.com/office/drawing/2014/main" id="{DC539145-3EBA-45FE-A24A-4CF15E7CD824}"/>
              </a:ext>
            </a:extLst>
          </p:cNvPr>
          <p:cNvPicPr>
            <a:picLocks noChangeAspect="1"/>
          </p:cNvPicPr>
          <p:nvPr/>
        </p:nvPicPr>
        <p:blipFill rotWithShape="1">
          <a:blip r:embed="rId3">
            <a:extLst>
              <a:ext uri="{28A0092B-C50C-407E-A947-70E740481C1C}">
                <a14:useLocalDpi xmlns:a14="http://schemas.microsoft.com/office/drawing/2010/main" val="0"/>
              </a:ext>
            </a:extLst>
          </a:blip>
          <a:srcRect t="48546" b="32857"/>
          <a:stretch/>
        </p:blipFill>
        <p:spPr>
          <a:xfrm>
            <a:off x="5784451" y="4508435"/>
            <a:ext cx="4869317" cy="2012347"/>
          </a:xfrm>
          <a:prstGeom prst="rect">
            <a:avLst/>
          </a:prstGeom>
        </p:spPr>
      </p:pic>
      <p:pic>
        <p:nvPicPr>
          <p:cNvPr id="10" name="Imagem 9">
            <a:extLst>
              <a:ext uri="{FF2B5EF4-FFF2-40B4-BE49-F238E27FC236}">
                <a16:creationId xmlns:a16="http://schemas.microsoft.com/office/drawing/2014/main" id="{DC5A1E35-8359-4BB2-948C-DE3C43C67CEA}"/>
              </a:ext>
            </a:extLst>
          </p:cNvPr>
          <p:cNvPicPr>
            <a:picLocks noChangeAspect="1"/>
          </p:cNvPicPr>
          <p:nvPr/>
        </p:nvPicPr>
        <p:blipFill rotWithShape="1">
          <a:blip r:embed="rId4"/>
          <a:srcRect t="2363"/>
          <a:stretch/>
        </p:blipFill>
        <p:spPr>
          <a:xfrm>
            <a:off x="8565608" y="526445"/>
            <a:ext cx="3356744" cy="4500533"/>
          </a:xfrm>
          <a:prstGeom prst="rect">
            <a:avLst/>
          </a:prstGeom>
        </p:spPr>
      </p:pic>
      <p:grpSp>
        <p:nvGrpSpPr>
          <p:cNvPr id="7" name="Agrupar 6">
            <a:extLst>
              <a:ext uri="{FF2B5EF4-FFF2-40B4-BE49-F238E27FC236}">
                <a16:creationId xmlns:a16="http://schemas.microsoft.com/office/drawing/2014/main" id="{1877891B-E59C-492F-A6FD-27B0B810D1C9}"/>
              </a:ext>
            </a:extLst>
          </p:cNvPr>
          <p:cNvGrpSpPr/>
          <p:nvPr/>
        </p:nvGrpSpPr>
        <p:grpSpPr>
          <a:xfrm>
            <a:off x="426696" y="1299853"/>
            <a:ext cx="5869202" cy="1847463"/>
            <a:chOff x="483078" y="3429000"/>
            <a:chExt cx="8503021" cy="2602173"/>
          </a:xfrm>
        </p:grpSpPr>
        <p:pic>
          <p:nvPicPr>
            <p:cNvPr id="5" name="Imagem 4">
              <a:extLst>
                <a:ext uri="{FF2B5EF4-FFF2-40B4-BE49-F238E27FC236}">
                  <a16:creationId xmlns:a16="http://schemas.microsoft.com/office/drawing/2014/main" id="{BC0C0B20-FED1-42E4-B63E-3FDBF3ACAB96}"/>
                </a:ext>
              </a:extLst>
            </p:cNvPr>
            <p:cNvPicPr>
              <a:picLocks noChangeAspect="1"/>
            </p:cNvPicPr>
            <p:nvPr/>
          </p:nvPicPr>
          <p:blipFill rotWithShape="1">
            <a:blip r:embed="rId5"/>
            <a:srcRect l="15141" r="15116" b="50000"/>
            <a:stretch/>
          </p:blipFill>
          <p:spPr>
            <a:xfrm>
              <a:off x="483078" y="3429000"/>
              <a:ext cx="8503021" cy="2602173"/>
            </a:xfrm>
            <a:prstGeom prst="rect">
              <a:avLst/>
            </a:prstGeom>
          </p:spPr>
        </p:pic>
        <p:pic>
          <p:nvPicPr>
            <p:cNvPr id="6" name="Imagem 5">
              <a:extLst>
                <a:ext uri="{FF2B5EF4-FFF2-40B4-BE49-F238E27FC236}">
                  <a16:creationId xmlns:a16="http://schemas.microsoft.com/office/drawing/2014/main" id="{E5619C9F-4A74-49E6-87A7-ABF2E45DE2DA}"/>
                </a:ext>
              </a:extLst>
            </p:cNvPr>
            <p:cNvPicPr>
              <a:picLocks noChangeAspect="1"/>
            </p:cNvPicPr>
            <p:nvPr/>
          </p:nvPicPr>
          <p:blipFill>
            <a:blip r:embed="rId6"/>
            <a:stretch>
              <a:fillRect/>
            </a:stretch>
          </p:blipFill>
          <p:spPr>
            <a:xfrm>
              <a:off x="8090624" y="3429000"/>
              <a:ext cx="895475" cy="526037"/>
            </a:xfrm>
            <a:prstGeom prst="rect">
              <a:avLst/>
            </a:prstGeom>
          </p:spPr>
        </p:pic>
      </p:grpSp>
      <p:sp>
        <p:nvSpPr>
          <p:cNvPr id="8" name="Rectangle 3">
            <a:extLst>
              <a:ext uri="{FF2B5EF4-FFF2-40B4-BE49-F238E27FC236}">
                <a16:creationId xmlns:a16="http://schemas.microsoft.com/office/drawing/2014/main" id="{2B8059D6-AC7E-4DC4-B9B7-20584960EDC2}"/>
              </a:ext>
            </a:extLst>
          </p:cNvPr>
          <p:cNvSpPr/>
          <p:nvPr/>
        </p:nvSpPr>
        <p:spPr>
          <a:xfrm>
            <a:off x="167710" y="-2023932"/>
            <a:ext cx="7594203" cy="3251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bIns="274320" rtlCol="0" anchor="b" anchorCtr="0"/>
          <a:lstStyle/>
          <a:p>
            <a:r>
              <a:rPr lang="en-GB" sz="4800" b="1" dirty="0">
                <a:solidFill>
                  <a:srgbClr val="7C599C"/>
                </a:solidFill>
                <a:latin typeface="Century Gothic" panose="020B0502020202020204" pitchFamily="34" charset="0"/>
              </a:rPr>
              <a:t>The future is now</a:t>
            </a:r>
          </a:p>
        </p:txBody>
      </p:sp>
      <p:pic>
        <p:nvPicPr>
          <p:cNvPr id="4" name="Imagem 3">
            <a:extLst>
              <a:ext uri="{FF2B5EF4-FFF2-40B4-BE49-F238E27FC236}">
                <a16:creationId xmlns:a16="http://schemas.microsoft.com/office/drawing/2014/main" id="{81B1AEC2-A614-4B2F-8010-84632EBEFF51}"/>
              </a:ext>
            </a:extLst>
          </p:cNvPr>
          <p:cNvPicPr>
            <a:picLocks noChangeAspect="1"/>
          </p:cNvPicPr>
          <p:nvPr/>
        </p:nvPicPr>
        <p:blipFill>
          <a:blip r:embed="rId7"/>
          <a:stretch>
            <a:fillRect/>
          </a:stretch>
        </p:blipFill>
        <p:spPr>
          <a:xfrm>
            <a:off x="10220708" y="182011"/>
            <a:ext cx="1803582" cy="688868"/>
          </a:xfrm>
          <a:prstGeom prst="rect">
            <a:avLst/>
          </a:prstGeom>
        </p:spPr>
      </p:pic>
      <p:pic>
        <p:nvPicPr>
          <p:cNvPr id="12" name="Imagem 11" descr="Texto&#10;&#10;Descrição gerada automaticamente">
            <a:extLst>
              <a:ext uri="{FF2B5EF4-FFF2-40B4-BE49-F238E27FC236}">
                <a16:creationId xmlns:a16="http://schemas.microsoft.com/office/drawing/2014/main" id="{49BDBCEC-0BDD-4085-8DDA-0EC27B8C4A2A}"/>
              </a:ext>
            </a:extLst>
          </p:cNvPr>
          <p:cNvPicPr>
            <a:picLocks noChangeAspect="1"/>
          </p:cNvPicPr>
          <p:nvPr/>
        </p:nvPicPr>
        <p:blipFill rotWithShape="1">
          <a:blip r:embed="rId8">
            <a:extLst>
              <a:ext uri="{28A0092B-C50C-407E-A947-70E740481C1C}">
                <a14:useLocalDpi xmlns:a14="http://schemas.microsoft.com/office/drawing/2010/main" val="0"/>
              </a:ext>
            </a:extLst>
          </a:blip>
          <a:srcRect t="8435" b="56709"/>
          <a:stretch/>
        </p:blipFill>
        <p:spPr>
          <a:xfrm>
            <a:off x="269648" y="3397196"/>
            <a:ext cx="3507344" cy="2716712"/>
          </a:xfrm>
          <a:prstGeom prst="rect">
            <a:avLst/>
          </a:prstGeom>
        </p:spPr>
      </p:pic>
      <p:pic>
        <p:nvPicPr>
          <p:cNvPr id="3" name="Imagem 2" descr="Texto&#10;&#10;Descrição gerada automaticamente">
            <a:extLst>
              <a:ext uri="{FF2B5EF4-FFF2-40B4-BE49-F238E27FC236}">
                <a16:creationId xmlns:a16="http://schemas.microsoft.com/office/drawing/2014/main" id="{38D04F3A-0748-4A96-BDA1-D625404AE1E9}"/>
              </a:ext>
            </a:extLst>
          </p:cNvPr>
          <p:cNvPicPr>
            <a:picLocks noChangeAspect="1"/>
          </p:cNvPicPr>
          <p:nvPr/>
        </p:nvPicPr>
        <p:blipFill rotWithShape="1">
          <a:blip r:embed="rId8">
            <a:extLst>
              <a:ext uri="{28A0092B-C50C-407E-A947-70E740481C1C}">
                <a14:useLocalDpi xmlns:a14="http://schemas.microsoft.com/office/drawing/2010/main" val="0"/>
              </a:ext>
            </a:extLst>
          </a:blip>
          <a:srcRect l="25859" t="41632" b="31429"/>
          <a:stretch/>
        </p:blipFill>
        <p:spPr>
          <a:xfrm>
            <a:off x="3807942" y="5026978"/>
            <a:ext cx="1502878" cy="1213479"/>
          </a:xfrm>
          <a:prstGeom prst="rect">
            <a:avLst/>
          </a:prstGeom>
        </p:spPr>
      </p:pic>
      <p:pic>
        <p:nvPicPr>
          <p:cNvPr id="15" name="Imagem 14" descr="Interface gráfica do usuário&#10;&#10;Descrição gerada automaticamente">
            <a:extLst>
              <a:ext uri="{FF2B5EF4-FFF2-40B4-BE49-F238E27FC236}">
                <a16:creationId xmlns:a16="http://schemas.microsoft.com/office/drawing/2014/main" id="{92C5CB67-CF0B-40AF-BC19-DA8EC88DFCC8}"/>
              </a:ext>
            </a:extLst>
          </p:cNvPr>
          <p:cNvPicPr>
            <a:picLocks noChangeAspect="1"/>
          </p:cNvPicPr>
          <p:nvPr/>
        </p:nvPicPr>
        <p:blipFill rotWithShape="1">
          <a:blip r:embed="rId3">
            <a:extLst>
              <a:ext uri="{28A0092B-C50C-407E-A947-70E740481C1C}">
                <a14:useLocalDpi xmlns:a14="http://schemas.microsoft.com/office/drawing/2010/main" val="0"/>
              </a:ext>
            </a:extLst>
          </a:blip>
          <a:srcRect l="24558" t="9005" r="22587" b="84690"/>
          <a:stretch/>
        </p:blipFill>
        <p:spPr>
          <a:xfrm>
            <a:off x="4933195" y="3971575"/>
            <a:ext cx="3230566" cy="856444"/>
          </a:xfrm>
          <a:prstGeom prst="rect">
            <a:avLst/>
          </a:prstGeom>
        </p:spPr>
      </p:pic>
    </p:spTree>
    <p:extLst>
      <p:ext uri="{BB962C8B-B14F-4D97-AF65-F5344CB8AC3E}">
        <p14:creationId xmlns:p14="http://schemas.microsoft.com/office/powerpoint/2010/main" val="228881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F49378-53CE-4D39-A947-A4241D47E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8946" y="-1077943"/>
            <a:ext cx="6538691" cy="8694576"/>
          </a:xfrm>
          <a:prstGeom prst="rect">
            <a:avLst/>
          </a:prstGeom>
        </p:spPr>
      </p:pic>
      <p:sp>
        <p:nvSpPr>
          <p:cNvPr id="6" name="TextBox 5">
            <a:extLst>
              <a:ext uri="{FF2B5EF4-FFF2-40B4-BE49-F238E27FC236}">
                <a16:creationId xmlns:a16="http://schemas.microsoft.com/office/drawing/2014/main" id="{BF2C7835-C195-479E-B019-329789C68200}"/>
              </a:ext>
            </a:extLst>
          </p:cNvPr>
          <p:cNvSpPr txBox="1"/>
          <p:nvPr/>
        </p:nvSpPr>
        <p:spPr>
          <a:xfrm>
            <a:off x="550833" y="4408822"/>
            <a:ext cx="9124919" cy="584775"/>
          </a:xfrm>
          <a:prstGeom prst="rect">
            <a:avLst/>
          </a:prstGeom>
          <a:noFill/>
        </p:spPr>
        <p:txBody>
          <a:bodyPr wrap="square" rtlCol="0">
            <a:spAutoFit/>
          </a:bodyPr>
          <a:lstStyle/>
          <a:p>
            <a:r>
              <a:rPr lang="pt-BR" sz="3200" b="1" dirty="0" err="1">
                <a:solidFill>
                  <a:srgbClr val="204883"/>
                </a:solidFill>
                <a:latin typeface="Century Gothic" panose="020B0502020202020204" pitchFamily="34" charset="0"/>
              </a:rPr>
              <a:t>Responsibility</a:t>
            </a:r>
            <a:r>
              <a:rPr lang="pt-BR" sz="3200" b="1" dirty="0">
                <a:solidFill>
                  <a:srgbClr val="204883"/>
                </a:solidFill>
                <a:latin typeface="Century Gothic" panose="020B0502020202020204" pitchFamily="34" charset="0"/>
              </a:rPr>
              <a:t> </a:t>
            </a:r>
            <a:r>
              <a:rPr lang="pt-BR" sz="3200" b="1" dirty="0" err="1">
                <a:solidFill>
                  <a:srgbClr val="204883"/>
                </a:solidFill>
                <a:latin typeface="Century Gothic" panose="020B0502020202020204" pitchFamily="34" charset="0"/>
              </a:rPr>
              <a:t>and</a:t>
            </a:r>
            <a:r>
              <a:rPr lang="pt-BR" sz="3200" b="1" dirty="0">
                <a:solidFill>
                  <a:srgbClr val="204883"/>
                </a:solidFill>
                <a:latin typeface="Century Gothic" panose="020B0502020202020204" pitchFamily="34" charset="0"/>
              </a:rPr>
              <a:t> role </a:t>
            </a:r>
            <a:r>
              <a:rPr lang="pt-BR" sz="3200" b="1" dirty="0" err="1">
                <a:solidFill>
                  <a:srgbClr val="204883"/>
                </a:solidFill>
                <a:latin typeface="Century Gothic" panose="020B0502020202020204" pitchFamily="34" charset="0"/>
              </a:rPr>
              <a:t>of</a:t>
            </a:r>
            <a:r>
              <a:rPr lang="pt-BR" sz="3200" b="1" dirty="0">
                <a:solidFill>
                  <a:srgbClr val="204883"/>
                </a:solidFill>
                <a:latin typeface="Century Gothic" panose="020B0502020202020204" pitchFamily="34" charset="0"/>
              </a:rPr>
              <a:t> communications</a:t>
            </a:r>
            <a:endParaRPr lang="en-PH" sz="2400" b="1" dirty="0">
              <a:solidFill>
                <a:srgbClr val="204883"/>
              </a:solidFill>
              <a:latin typeface="Century Gothic" panose="020B0502020202020204" pitchFamily="34" charset="0"/>
            </a:endParaRPr>
          </a:p>
        </p:txBody>
      </p:sp>
      <p:sp>
        <p:nvSpPr>
          <p:cNvPr id="4" name="Rectangle 3">
            <a:extLst>
              <a:ext uri="{FF2B5EF4-FFF2-40B4-BE49-F238E27FC236}">
                <a16:creationId xmlns:a16="http://schemas.microsoft.com/office/drawing/2014/main" id="{114BB14B-57C3-48B7-8109-2FDB190D3871}"/>
              </a:ext>
            </a:extLst>
          </p:cNvPr>
          <p:cNvSpPr/>
          <p:nvPr/>
        </p:nvSpPr>
        <p:spPr>
          <a:xfrm>
            <a:off x="0" y="6512768"/>
            <a:ext cx="12201333" cy="345232"/>
          </a:xfrm>
          <a:prstGeom prst="rect">
            <a:avLst/>
          </a:prstGeom>
          <a:gradFill flip="none" rotWithShape="1">
            <a:gsLst>
              <a:gs pos="0">
                <a:srgbClr val="204883"/>
              </a:gs>
              <a:gs pos="50000">
                <a:srgbClr val="E45D6E"/>
              </a:gs>
              <a:gs pos="25000">
                <a:srgbClr val="7C599C"/>
              </a:gs>
              <a:gs pos="75000">
                <a:srgbClr val="F4CD6C"/>
              </a:gs>
              <a:gs pos="100000">
                <a:srgbClr val="68BF6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a:extLst>
              <a:ext uri="{FF2B5EF4-FFF2-40B4-BE49-F238E27FC236}">
                <a16:creationId xmlns:a16="http://schemas.microsoft.com/office/drawing/2014/main" id="{0D1AABE4-4511-438A-8E86-A7DABEC1D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33" y="5340566"/>
            <a:ext cx="1481075" cy="478264"/>
          </a:xfrm>
          <a:prstGeom prst="rect">
            <a:avLst/>
          </a:prstGeom>
        </p:spPr>
      </p:pic>
    </p:spTree>
    <p:extLst>
      <p:ext uri="{BB962C8B-B14F-4D97-AF65-F5344CB8AC3E}">
        <p14:creationId xmlns:p14="http://schemas.microsoft.com/office/powerpoint/2010/main" val="3690603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4226</TotalTime>
  <Words>3167</Words>
  <Application>Microsoft Office PowerPoint</Application>
  <PresentationFormat>Widescreen</PresentationFormat>
  <Paragraphs>176</Paragraphs>
  <Slides>20</Slides>
  <Notes>19</Notes>
  <HiddenSlides>0</HiddenSlides>
  <MMClips>1</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20</vt:i4>
      </vt:variant>
    </vt:vector>
  </HeadingPairs>
  <TitlesOfParts>
    <vt:vector size="33" baseType="lpstr">
      <vt:lpstr>Arial</vt:lpstr>
      <vt:lpstr>Barlow</vt:lpstr>
      <vt:lpstr>Calibri</vt:lpstr>
      <vt:lpstr>Calibri Light</vt:lpstr>
      <vt:lpstr>Century Gothic</vt:lpstr>
      <vt:lpstr>Conv_Akk_Pro</vt:lpstr>
      <vt:lpstr>FortExtraBold</vt:lpstr>
      <vt:lpstr>inherit</vt:lpstr>
      <vt:lpstr>Poppins</vt:lpstr>
      <vt:lpstr>ReithSans</vt:lpstr>
      <vt:lpstr>Segoe UI</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IT-Admin</dc:creator>
  <cp:lastModifiedBy>Camila Limberg</cp:lastModifiedBy>
  <cp:revision>173</cp:revision>
  <dcterms:created xsi:type="dcterms:W3CDTF">2020-09-11T04:20:59Z</dcterms:created>
  <dcterms:modified xsi:type="dcterms:W3CDTF">2022-03-02T23:56:33Z</dcterms:modified>
</cp:coreProperties>
</file>